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29.xml.rels" ContentType="application/vnd.openxmlformats-package.relationships+xml"/>
  <Override PartName="/ppt/notesSlides/notesSlide29.xml" ContentType="application/vnd.openxmlformats-officedocument.presentationml.notesSlide+xml"/>
  <Override PartName="/ppt/charts/chart1.xml" ContentType="application/vnd.openxmlformats-officedocument.drawingml.chart+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media/image30.png" ContentType="image/png"/>
  <Override PartName="/ppt/media/image24.png" ContentType="image/png"/>
  <Override PartName="/ppt/media/image23.png" ContentType="image/png"/>
  <Override PartName="/ppt/media/image22.png" ContentType="image/png"/>
  <Override PartName="/ppt/media/image21.png" ContentType="image/png"/>
  <Override PartName="/ppt/media/image19.png" ContentType="image/png"/>
  <Override PartName="/ppt/media/image10.jpeg" ContentType="image/jpeg"/>
  <Override PartName="/ppt/media/image20.png" ContentType="image/png"/>
  <Override PartName="/ppt/media/image2.jpeg" ContentType="image/jpeg"/>
  <Override PartName="/ppt/media/image18.png" ContentType="image/png"/>
  <Override PartName="/ppt/media/image16.png" ContentType="image/png"/>
  <Override PartName="/ppt/media/image15.png" ContentType="image/png"/>
  <Override PartName="/ppt/media/image28.png" ContentType="image/png"/>
  <Override PartName="/ppt/media/image1.jpeg" ContentType="image/jpeg"/>
  <Override PartName="/ppt/media/image13.wmf" ContentType="image/x-wmf"/>
  <Override PartName="/ppt/media/image29.wmf" ContentType="image/x-wmf"/>
  <Override PartName="/ppt/media/image11.png" ContentType="image/png"/>
  <Override PartName="/ppt/media/image14.wmf" ContentType="image/x-wmf"/>
  <Override PartName="/ppt/media/image9.jpeg" ContentType="image/jpeg"/>
  <Override PartName="/ppt/media/image12.png" ContentType="image/png"/>
  <Override PartName="/ppt/media/image7.png" ContentType="image/png"/>
  <Override PartName="/ppt/media/image6.jpeg" ContentType="image/jpeg"/>
  <Override PartName="/ppt/media/image27.png" ContentType="image/png"/>
  <Override PartName="/ppt/media/image5.jpeg" ContentType="image/jpeg"/>
  <Override PartName="/ppt/media/image4.png" ContentType="image/png"/>
  <Override PartName="/ppt/media/image17.png" ContentType="image/png"/>
  <Override PartName="/ppt/media/image26.png" ContentType="image/png"/>
  <Override PartName="/ppt/media/image3.png" ContentType="image/png"/>
  <Override PartName="/ppt/media/image25.wmf" ContentType="image/x-wmf"/>
  <Override PartName="/ppt/media/image8.png" ContentType="image/png"/>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9144000" cy="6858000"/>
  <p:notesSz cx="6858000" cy="994727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
</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label 0</c:f>
              <c:strCache>
                <c:ptCount val="1"/>
                <c:pt idx="0">
                  <c:v>Column2</c:v>
                </c:pt>
              </c:strCache>
            </c:strRef>
          </c:tx>
          <c:spPr>
            <a:noFill/>
            <a:ln>
              <a:noFill/>
            </a:ln>
          </c:spPr>
          <c:dLbls>
            <c:dLblPos val="ctr"/>
            <c:showLegendKey val="0"/>
            <c:showVal val="0"/>
            <c:showCatName val="0"/>
            <c:showSerName val="0"/>
            <c:showPercent val="0"/>
          </c:dLbls>
          <c:cat>
            <c:strRef>
              <c:f>categories</c:f>
              <c:strCache>
                <c:ptCount val="3"/>
                <c:pt idx="0">
                  <c:v>Non-communicable diseases </c:v>
                </c:pt>
                <c:pt idx="1">
                  <c:v>Communicable diseases </c:v>
                </c:pt>
                <c:pt idx="2">
                  <c:v>Others</c:v>
                </c:pt>
              </c:strCache>
            </c:strRef>
          </c:cat>
          <c:val>
            <c:numRef>
              <c:f>0</c:f>
              <c:numCache>
                <c:formatCode>General</c:formatCode>
                <c:ptCount val="3"/>
                <c:pt idx="0">
                  <c:v>0.57</c:v>
                </c:pt>
                <c:pt idx="1">
                  <c:v>0.24</c:v>
                </c:pt>
                <c:pt idx="2">
                  <c:v>0.19</c:v>
                </c:pt>
              </c:numCache>
            </c:numRef>
          </c:val>
        </c:ser>
        <c:gapWidth val="150"/>
        <c:overlap val="100"/>
        <c:axId val="82869139"/>
        <c:axId val="32038368"/>
      </c:barChart>
      <c:catAx>
        <c:axId val="82869139"/>
        <c:scaling>
          <c:orientation val="minMax"/>
        </c:scaling>
        <c:delete val="0"/>
        <c:axPos val="b"/>
        <c:majorTickMark val="none"/>
        <c:minorTickMark val="none"/>
        <c:tickLblPos val="nextTo"/>
        <c:spPr>
          <a:ln w="19080">
            <a:solidFill>
              <a:srgbClr val="bfbfbf"/>
            </a:solidFill>
            <a:round/>
          </a:ln>
        </c:spPr>
        <c:crossAx val="32038368"/>
        <c:crosses val="autoZero"/>
        <c:auto val="1"/>
        <c:lblAlgn val="ctr"/>
        <c:lblOffset val="100"/>
      </c:catAx>
      <c:valAx>
        <c:axId val="32038368"/>
        <c:scaling>
          <c:orientation val="minMax"/>
        </c:scaling>
        <c:delete val="0"/>
        <c:axPos val="l"/>
        <c:majorGridlines>
          <c:spPr>
            <a:ln w="9360">
              <a:solidFill>
                <a:srgbClr val="d9d9d9"/>
              </a:solidFill>
              <a:round/>
            </a:ln>
          </c:spPr>
        </c:majorGridlines>
        <c:majorTickMark val="none"/>
        <c:minorTickMark val="none"/>
        <c:tickLblPos val="nextTo"/>
        <c:spPr>
          <a:ln w="9360">
            <a:noFill/>
          </a:ln>
        </c:spPr>
        <c:crossAx val="82869139"/>
        <c:crosses val="autoZero"/>
      </c:valAx>
      <c:spPr>
        <a:noFill/>
        <a:ln>
          <a:noFill/>
        </a:ln>
      </c:spPr>
    </c:plotArea>
    <c:plotVisOnly val="1"/>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PlaceHolder 1"/>
          <p:cNvSpPr>
            <a:spLocks noGrp="1"/>
          </p:cNvSpPr>
          <p:nvPr>
            <p:ph type="body"/>
          </p:nvPr>
        </p:nvSpPr>
        <p:spPr>
          <a:xfrm>
            <a:off x="756000" y="5078520"/>
            <a:ext cx="6047640" cy="4811040"/>
          </a:xfrm>
          <a:prstGeom prst="rect">
            <a:avLst/>
          </a:prstGeom>
        </p:spPr>
        <p:txBody>
          <a:bodyPr lIns="0" rIns="0" tIns="0" bIns="0"/>
          <a:p>
            <a:r>
              <a:rPr lang="en-IN" sz="2000">
                <a:latin typeface="Arial"/>
              </a:rPr>
              <a:t>Click to edit the notes format</a:t>
            </a:r>
            <a:endParaRPr/>
          </a:p>
        </p:txBody>
      </p:sp>
      <p:sp>
        <p:nvSpPr>
          <p:cNvPr id="129" name="PlaceHolder 2"/>
          <p:cNvSpPr>
            <a:spLocks noGrp="1"/>
          </p:cNvSpPr>
          <p:nvPr>
            <p:ph type="hdr"/>
          </p:nvPr>
        </p:nvSpPr>
        <p:spPr>
          <a:xfrm>
            <a:off x="0" y="0"/>
            <a:ext cx="3280680" cy="534240"/>
          </a:xfrm>
          <a:prstGeom prst="rect">
            <a:avLst/>
          </a:prstGeom>
        </p:spPr>
        <p:txBody>
          <a:bodyPr lIns="0" rIns="0" tIns="0" bIns="0"/>
          <a:p>
            <a:r>
              <a:rPr lang="en-IN" sz="1400">
                <a:latin typeface="Times New Roman"/>
              </a:rPr>
              <a:t>&lt;header&gt;</a:t>
            </a:r>
            <a:endParaRPr/>
          </a:p>
        </p:txBody>
      </p:sp>
      <p:sp>
        <p:nvSpPr>
          <p:cNvPr id="130" name="PlaceHolder 3"/>
          <p:cNvSpPr>
            <a:spLocks noGrp="1"/>
          </p:cNvSpPr>
          <p:nvPr>
            <p:ph type="dt"/>
          </p:nvPr>
        </p:nvSpPr>
        <p:spPr>
          <a:xfrm>
            <a:off x="4278960" y="0"/>
            <a:ext cx="3280680" cy="534240"/>
          </a:xfrm>
          <a:prstGeom prst="rect">
            <a:avLst/>
          </a:prstGeom>
        </p:spPr>
        <p:txBody>
          <a:bodyPr lIns="0" rIns="0" tIns="0" bIns="0"/>
          <a:p>
            <a:pPr algn="r"/>
            <a:r>
              <a:rPr lang="en-IN" sz="1400">
                <a:latin typeface="Times New Roman"/>
              </a:rPr>
              <a:t>&lt;date/time&gt;</a:t>
            </a:r>
            <a:endParaRPr/>
          </a:p>
        </p:txBody>
      </p:sp>
      <p:sp>
        <p:nvSpPr>
          <p:cNvPr id="131" name="PlaceHolder 4"/>
          <p:cNvSpPr>
            <a:spLocks noGrp="1"/>
          </p:cNvSpPr>
          <p:nvPr>
            <p:ph type="ftr"/>
          </p:nvPr>
        </p:nvSpPr>
        <p:spPr>
          <a:xfrm>
            <a:off x="0" y="10157400"/>
            <a:ext cx="3280680" cy="534240"/>
          </a:xfrm>
          <a:prstGeom prst="rect">
            <a:avLst/>
          </a:prstGeom>
        </p:spPr>
        <p:txBody>
          <a:bodyPr lIns="0" rIns="0" tIns="0" bIns="0" anchor="b"/>
          <a:p>
            <a:r>
              <a:rPr lang="en-IN" sz="1400">
                <a:latin typeface="Times New Roman"/>
              </a:rPr>
              <a:t>&lt;footer&gt;</a:t>
            </a:r>
            <a:endParaRPr/>
          </a:p>
        </p:txBody>
      </p:sp>
      <p:sp>
        <p:nvSpPr>
          <p:cNvPr id="132" name="PlaceHolder 5"/>
          <p:cNvSpPr>
            <a:spLocks noGrp="1"/>
          </p:cNvSpPr>
          <p:nvPr>
            <p:ph type="sldNum"/>
          </p:nvPr>
        </p:nvSpPr>
        <p:spPr>
          <a:xfrm>
            <a:off x="4278960" y="10157400"/>
            <a:ext cx="3280680" cy="534240"/>
          </a:xfrm>
          <a:prstGeom prst="rect">
            <a:avLst/>
          </a:prstGeom>
        </p:spPr>
        <p:txBody>
          <a:bodyPr lIns="0" rIns="0" tIns="0" bIns="0" anchor="b"/>
          <a:p>
            <a:pPr algn="r"/>
            <a:fld id="{413FCD07-5648-458A-A573-6F3E31B2E955}" type="slidenum">
              <a:rPr lang="en-IN"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PlaceHolder 1"/>
          <p:cNvSpPr>
            <a:spLocks noGrp="1"/>
          </p:cNvSpPr>
          <p:nvPr>
            <p:ph type="body"/>
          </p:nvPr>
        </p:nvSpPr>
        <p:spPr>
          <a:xfrm>
            <a:off x="685800" y="4787280"/>
            <a:ext cx="5486040" cy="3916440"/>
          </a:xfrm>
          <a:prstGeom prst="rect">
            <a:avLst/>
          </a:prstGeom>
        </p:spPr>
        <p:txBody>
          <a:bodyPr/>
          <a:p>
            <a:endParaRPr/>
          </a:p>
        </p:txBody>
      </p:sp>
      <p:sp>
        <p:nvSpPr>
          <p:cNvPr id="256" name="TextShape 2"/>
          <p:cNvSpPr txBox="1"/>
          <p:nvPr/>
        </p:nvSpPr>
        <p:spPr>
          <a:xfrm>
            <a:off x="3884760" y="9448200"/>
            <a:ext cx="2971440" cy="498600"/>
          </a:xfrm>
          <a:prstGeom prst="rect">
            <a:avLst/>
          </a:prstGeom>
          <a:noFill/>
          <a:ln>
            <a:noFill/>
          </a:ln>
        </p:spPr>
        <p:txBody>
          <a:bodyPr anchor="b"/>
          <a:p>
            <a:pPr algn="r">
              <a:lnSpc>
                <a:spcPct val="100000"/>
              </a:lnSpc>
            </a:pPr>
            <a:fld id="{E7F1A799-7CB5-40FA-93FD-DCCF3D858EE2}" type="slidenum">
              <a:rPr lang="en-IN" sz="1200" strike="noStrike">
                <a:solidFill>
                  <a:srgbClr val="000000"/>
                </a:solidFill>
                <a:latin typeface="Calibri"/>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9"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30"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4"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5"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8"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9" name="" descr=""/>
          <p:cNvPicPr/>
          <p:nvPr/>
        </p:nvPicPr>
        <p:blipFill>
          <a:blip r:embed="rId2"/>
          <a:stretch/>
        </p:blipFill>
        <p:spPr>
          <a:xfrm>
            <a:off x="2079000" y="1604520"/>
            <a:ext cx="4984920" cy="3977280"/>
          </a:xfrm>
          <a:prstGeom prst="rect">
            <a:avLst/>
          </a:prstGeom>
          <a:ln>
            <a:noFill/>
          </a:ln>
        </p:spPr>
      </p:pic>
      <p:pic>
        <p:nvPicPr>
          <p:cNvPr id="40"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2"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4"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2"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63"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5"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7"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1"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3"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74"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8"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9"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82"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83" name="" descr=""/>
          <p:cNvPicPr/>
          <p:nvPr/>
        </p:nvPicPr>
        <p:blipFill>
          <a:blip r:embed="rId2"/>
          <a:stretch/>
        </p:blipFill>
        <p:spPr>
          <a:xfrm>
            <a:off x="2079000" y="1604520"/>
            <a:ext cx="4984920" cy="3977280"/>
          </a:xfrm>
          <a:prstGeom prst="rect">
            <a:avLst/>
          </a:prstGeom>
          <a:ln>
            <a:noFill/>
          </a:ln>
        </p:spPr>
      </p:pic>
      <p:pic>
        <p:nvPicPr>
          <p:cNvPr id="84"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5"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0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0"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0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0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0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1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1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1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1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2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2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2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2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2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26" name="" descr=""/>
          <p:cNvPicPr/>
          <p:nvPr/>
        </p:nvPicPr>
        <p:blipFill>
          <a:blip r:embed="rId2"/>
          <a:stretch/>
        </p:blipFill>
        <p:spPr>
          <a:xfrm>
            <a:off x="2079000" y="1604520"/>
            <a:ext cx="4984920" cy="3977280"/>
          </a:xfrm>
          <a:prstGeom prst="rect">
            <a:avLst/>
          </a:prstGeom>
          <a:ln>
            <a:noFill/>
          </a:ln>
        </p:spPr>
      </p:pic>
      <p:pic>
        <p:nvPicPr>
          <p:cNvPr id="127" name="" descr=""/>
          <p:cNvPicPr/>
          <p:nvPr/>
        </p:nvPicPr>
        <p:blipFill>
          <a:blip r:embed="rId3"/>
          <a:stretch/>
        </p:blipFill>
        <p:spPr>
          <a:xfrm>
            <a:off x="207900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8"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9"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1"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3"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7"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0" y="6215040"/>
            <a:ext cx="9144000" cy="0"/>
          </a:xfrm>
          <a:prstGeom prst="line">
            <a:avLst/>
          </a:prstGeom>
          <a:ln>
            <a:solidFill>
              <a:srgbClr val="4a7ebb"/>
            </a:solidFill>
            <a:round/>
          </a:ln>
        </p:spPr>
      </p:sp>
      <p:sp>
        <p:nvSpPr>
          <p:cNvPr id="1" name="CustomShape 2"/>
          <p:cNvSpPr/>
          <p:nvPr/>
        </p:nvSpPr>
        <p:spPr>
          <a:xfrm>
            <a:off x="0" y="6215040"/>
            <a:ext cx="9143640" cy="642600"/>
          </a:xfrm>
          <a:prstGeom prst="flowChartProcess">
            <a:avLst/>
          </a:prstGeom>
          <a:solidFill>
            <a:srgbClr val="33ccff"/>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285840" y="142920"/>
            <a:ext cx="8643600" cy="571320"/>
          </a:xfrm>
          <a:prstGeom prst="flowChartAlternateProcess">
            <a:avLst/>
          </a:prstGeom>
          <a:solidFill>
            <a:srgbClr val="33ccff"/>
          </a:solidFill>
          <a:ln>
            <a:noFill/>
          </a:ln>
        </p:spPr>
        <p:style>
          <a:lnRef idx="2">
            <a:schemeClr val="accent1">
              <a:shade val="50000"/>
            </a:schemeClr>
          </a:lnRef>
          <a:fillRef idx="1">
            <a:schemeClr val="accent1"/>
          </a:fillRef>
          <a:effectRef idx="0">
            <a:schemeClr val="accent1"/>
          </a:effectRef>
          <a:fontRef idx="minor"/>
        </p:style>
      </p:sp>
      <p:pic>
        <p:nvPicPr>
          <p:cNvPr id="3" name="Picture 13" descr=""/>
          <p:cNvPicPr/>
          <p:nvPr/>
        </p:nvPicPr>
        <p:blipFill>
          <a:blip r:embed="rId2"/>
          <a:stretch/>
        </p:blipFill>
        <p:spPr>
          <a:xfrm>
            <a:off x="389160" y="142920"/>
            <a:ext cx="378720" cy="571320"/>
          </a:xfrm>
          <a:prstGeom prst="rect">
            <a:avLst/>
          </a:prstGeom>
          <a:ln>
            <a:noFill/>
          </a:ln>
        </p:spPr>
      </p:pic>
      <p:pic>
        <p:nvPicPr>
          <p:cNvPr id="4" name="Picture 15" descr=""/>
          <p:cNvPicPr/>
          <p:nvPr/>
        </p:nvPicPr>
        <p:blipFill>
          <a:blip r:embed="rId3"/>
          <a:stretch/>
        </p:blipFill>
        <p:spPr>
          <a:xfrm>
            <a:off x="8172360" y="119880"/>
            <a:ext cx="614160" cy="614160"/>
          </a:xfrm>
          <a:prstGeom prst="rect">
            <a:avLst/>
          </a:prstGeom>
          <a:ln>
            <a:noFill/>
          </a:ln>
        </p:spPr>
      </p:pic>
      <p:sp>
        <p:nvSpPr>
          <p:cNvPr id="5" name="PlaceHolder 4"/>
          <p:cNvSpPr>
            <a:spLocks noGrp="1"/>
          </p:cNvSpPr>
          <p:nvPr>
            <p:ph type="title"/>
          </p:nvPr>
        </p:nvSpPr>
        <p:spPr>
          <a:xfrm>
            <a:off x="457200" y="629640"/>
            <a:ext cx="8229240" cy="1142640"/>
          </a:xfrm>
          <a:prstGeom prst="rect">
            <a:avLst/>
          </a:prstGeom>
        </p:spPr>
        <p:txBody>
          <a:bodyPr anchor="ctr"/>
          <a:p>
            <a:pPr algn="ctr">
              <a:lnSpc>
                <a:spcPct val="100000"/>
              </a:lnSpc>
            </a:pPr>
            <a:r>
              <a:rPr lang="en-US" sz="3300" strike="noStrike">
                <a:solidFill>
                  <a:srgbClr val="000000"/>
                </a:solidFill>
                <a:latin typeface="Arial"/>
              </a:rPr>
              <a:t>Click to edit Master title style</a:t>
            </a:r>
            <a:endParaRPr/>
          </a:p>
        </p:txBody>
      </p:sp>
      <p:sp>
        <p:nvSpPr>
          <p:cNvPr id="6" name="PlaceHolder 5"/>
          <p:cNvSpPr>
            <a:spLocks noGrp="1"/>
          </p:cNvSpPr>
          <p:nvPr>
            <p:ph type="body"/>
          </p:nvPr>
        </p:nvSpPr>
        <p:spPr>
          <a:xfrm>
            <a:off x="457200" y="1855440"/>
            <a:ext cx="8229240" cy="4237560"/>
          </a:xfrm>
          <a:prstGeom prst="rect">
            <a:avLst/>
          </a:prstGeom>
        </p:spPr>
        <p:txBody>
          <a:bodyPr/>
          <a:p>
            <a:pPr>
              <a:buSzPct val="45000"/>
              <a:buFont typeface="StarSymbol"/>
              <a:buChar char=""/>
            </a:pPr>
            <a:r>
              <a:rPr lang="en-US" sz="2400" strike="noStrike">
                <a:solidFill>
                  <a:srgbClr val="000000"/>
                </a:solidFill>
                <a:latin typeface="Arial"/>
              </a:rPr>
              <a:t>Click to edit the outline text format</a:t>
            </a:r>
            <a:endParaRPr/>
          </a:p>
          <a:p>
            <a:pPr lvl="1">
              <a:buSzPct val="75000"/>
              <a:buFont typeface="StarSymbol"/>
              <a:buChar char=""/>
            </a:pPr>
            <a:r>
              <a:rPr lang="en-US" sz="2400" strike="noStrike">
                <a:solidFill>
                  <a:srgbClr val="000000"/>
                </a:solidFill>
                <a:latin typeface="Arial"/>
              </a:rPr>
              <a:t>Second Outline Level</a:t>
            </a:r>
            <a:endParaRPr/>
          </a:p>
          <a:p>
            <a:pPr lvl="2">
              <a:buSzPct val="45000"/>
              <a:buFont typeface="StarSymbol"/>
              <a:buChar char=""/>
            </a:pPr>
            <a:r>
              <a:rPr lang="en-US" sz="2400" strike="noStrike">
                <a:solidFill>
                  <a:srgbClr val="000000"/>
                </a:solidFill>
                <a:latin typeface="Arial"/>
              </a:rPr>
              <a:t>Third Outline Level</a:t>
            </a:r>
            <a:endParaRPr/>
          </a:p>
          <a:p>
            <a:pPr lvl="3">
              <a:buSzPct val="75000"/>
              <a:buFont typeface="StarSymbol"/>
              <a:buChar char=""/>
            </a:pPr>
            <a:r>
              <a:rPr lang="en-US" sz="2400" strike="noStrike">
                <a:solidFill>
                  <a:srgbClr val="000000"/>
                </a:solidFill>
                <a:latin typeface="Arial"/>
              </a:rPr>
              <a:t>Fourth Outline Level</a:t>
            </a:r>
            <a:endParaRPr/>
          </a:p>
          <a:p>
            <a:pPr lvl="4">
              <a:buSzPct val="45000"/>
              <a:buFont typeface="StarSymbol"/>
              <a:buChar char=""/>
            </a:pPr>
            <a:r>
              <a:rPr lang="en-US" sz="2400" strike="noStrike">
                <a:solidFill>
                  <a:srgbClr val="000000"/>
                </a:solidFill>
                <a:latin typeface="Arial"/>
              </a:rPr>
              <a:t>Fifth Outline Level</a:t>
            </a:r>
            <a:endParaRPr/>
          </a:p>
          <a:p>
            <a:pPr lvl="5">
              <a:buSzPct val="45000"/>
              <a:buFont typeface="StarSymbol"/>
              <a:buChar char=""/>
            </a:pPr>
            <a:r>
              <a:rPr lang="en-US" sz="2400" strike="noStrike">
                <a:solidFill>
                  <a:srgbClr val="000000"/>
                </a:solidFill>
                <a:latin typeface="Arial"/>
              </a:rPr>
              <a:t>Sixth Outline Level</a:t>
            </a:r>
            <a:endParaRPr/>
          </a:p>
          <a:p>
            <a:pPr>
              <a:lnSpc>
                <a:spcPct val="100000"/>
              </a:lnSpc>
              <a:buFont typeface="Arial"/>
              <a:buChar char="•"/>
            </a:pPr>
            <a:r>
              <a:rPr lang="en-US" sz="2400" strike="noStrike">
                <a:solidFill>
                  <a:srgbClr val="000000"/>
                </a:solidFill>
                <a:latin typeface="Arial"/>
              </a:rPr>
              <a:t>Seventh Outline LevelClick to edit Master text styles</a:t>
            </a:r>
            <a:endParaRPr/>
          </a:p>
          <a:p>
            <a:pPr lvl="1">
              <a:lnSpc>
                <a:spcPct val="100000"/>
              </a:lnSpc>
              <a:buFont typeface="Arial"/>
              <a:buChar char="–"/>
            </a:pPr>
            <a:r>
              <a:rPr lang="en-US" sz="2100" strike="noStrike">
                <a:solidFill>
                  <a:srgbClr val="000000"/>
                </a:solidFill>
                <a:latin typeface="Arial"/>
              </a:rPr>
              <a:t>Second level</a:t>
            </a:r>
            <a:endParaRPr/>
          </a:p>
          <a:p>
            <a:pPr lvl="2">
              <a:lnSpc>
                <a:spcPct val="100000"/>
              </a:lnSpc>
              <a:buFont typeface="Arial"/>
              <a:buChar char="•"/>
            </a:pPr>
            <a:r>
              <a:rPr lang="en-US" strike="noStrike">
                <a:solidFill>
                  <a:srgbClr val="000000"/>
                </a:solidFill>
                <a:latin typeface="Arial"/>
              </a:rPr>
              <a:t>Third level</a:t>
            </a:r>
            <a:endParaRPr/>
          </a:p>
          <a:p>
            <a:pPr lvl="3">
              <a:lnSpc>
                <a:spcPct val="100000"/>
              </a:lnSpc>
              <a:buFont typeface="Arial"/>
              <a:buChar char="–"/>
            </a:pPr>
            <a:r>
              <a:rPr lang="en-US" sz="1500" strike="noStrike">
                <a:solidFill>
                  <a:srgbClr val="000000"/>
                </a:solidFill>
                <a:latin typeface="Arial"/>
              </a:rPr>
              <a:t>Fourth level</a:t>
            </a:r>
            <a:endParaRPr/>
          </a:p>
          <a:p>
            <a:pPr lvl="4">
              <a:lnSpc>
                <a:spcPct val="100000"/>
              </a:lnSpc>
              <a:buFont typeface="Arial"/>
              <a:buChar char="»"/>
            </a:pPr>
            <a:r>
              <a:rPr lang="en-US" sz="1500" strike="noStrike">
                <a:solidFill>
                  <a:srgbClr val="000000"/>
                </a:solidFill>
                <a:latin typeface="Arial"/>
              </a:rPr>
              <a:t>Fifth level</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1" name="Line 1"/>
          <p:cNvSpPr/>
          <p:nvPr/>
        </p:nvSpPr>
        <p:spPr>
          <a:xfrm>
            <a:off x="0" y="6215040"/>
            <a:ext cx="9144000" cy="0"/>
          </a:xfrm>
          <a:prstGeom prst="line">
            <a:avLst/>
          </a:prstGeom>
          <a:ln>
            <a:solidFill>
              <a:srgbClr val="4a7ebb"/>
            </a:solidFill>
            <a:round/>
          </a:ln>
        </p:spPr>
      </p:sp>
      <p:sp>
        <p:nvSpPr>
          <p:cNvPr id="42" name="CustomShape 2"/>
          <p:cNvSpPr/>
          <p:nvPr/>
        </p:nvSpPr>
        <p:spPr>
          <a:xfrm>
            <a:off x="0" y="6215040"/>
            <a:ext cx="9143640" cy="642600"/>
          </a:xfrm>
          <a:prstGeom prst="flowChartProcess">
            <a:avLst/>
          </a:prstGeom>
          <a:solidFill>
            <a:srgbClr val="33ccff"/>
          </a:solidFill>
          <a:ln>
            <a:noFill/>
          </a:ln>
        </p:spPr>
        <p:style>
          <a:lnRef idx="2">
            <a:schemeClr val="accent1">
              <a:shade val="50000"/>
            </a:schemeClr>
          </a:lnRef>
          <a:fillRef idx="1">
            <a:schemeClr val="accent1"/>
          </a:fillRef>
          <a:effectRef idx="0">
            <a:schemeClr val="accent1"/>
          </a:effectRef>
          <a:fontRef idx="minor"/>
        </p:style>
      </p:sp>
      <p:sp>
        <p:nvSpPr>
          <p:cNvPr id="43" name="CustomShape 3"/>
          <p:cNvSpPr/>
          <p:nvPr/>
        </p:nvSpPr>
        <p:spPr>
          <a:xfrm>
            <a:off x="285840" y="142920"/>
            <a:ext cx="8643600" cy="571320"/>
          </a:xfrm>
          <a:prstGeom prst="flowChartAlternateProcess">
            <a:avLst/>
          </a:prstGeom>
          <a:solidFill>
            <a:srgbClr val="33ccff"/>
          </a:solidFill>
          <a:ln>
            <a:noFill/>
          </a:ln>
        </p:spPr>
        <p:style>
          <a:lnRef idx="2">
            <a:schemeClr val="accent1">
              <a:shade val="50000"/>
            </a:schemeClr>
          </a:lnRef>
          <a:fillRef idx="1">
            <a:schemeClr val="accent1"/>
          </a:fillRef>
          <a:effectRef idx="0">
            <a:schemeClr val="accent1"/>
          </a:effectRef>
          <a:fontRef idx="minor"/>
        </p:style>
      </p:sp>
      <p:pic>
        <p:nvPicPr>
          <p:cNvPr id="44" name="Picture 13" descr=""/>
          <p:cNvPicPr/>
          <p:nvPr/>
        </p:nvPicPr>
        <p:blipFill>
          <a:blip r:embed="rId2"/>
          <a:stretch/>
        </p:blipFill>
        <p:spPr>
          <a:xfrm>
            <a:off x="389160" y="142920"/>
            <a:ext cx="378720" cy="571320"/>
          </a:xfrm>
          <a:prstGeom prst="rect">
            <a:avLst/>
          </a:prstGeom>
          <a:ln>
            <a:noFill/>
          </a:ln>
        </p:spPr>
      </p:pic>
      <p:pic>
        <p:nvPicPr>
          <p:cNvPr id="45" name="Picture 15" descr=""/>
          <p:cNvPicPr/>
          <p:nvPr/>
        </p:nvPicPr>
        <p:blipFill>
          <a:blip r:embed="rId3"/>
          <a:stretch/>
        </p:blipFill>
        <p:spPr>
          <a:xfrm>
            <a:off x="8172360" y="119880"/>
            <a:ext cx="614160" cy="614160"/>
          </a:xfrm>
          <a:prstGeom prst="rect">
            <a:avLst/>
          </a:prstGeom>
          <a:ln>
            <a:noFill/>
          </a:ln>
        </p:spPr>
      </p:pic>
      <p:sp>
        <p:nvSpPr>
          <p:cNvPr id="46" name="PlaceHolder 4"/>
          <p:cNvSpPr>
            <a:spLocks noGrp="1"/>
          </p:cNvSpPr>
          <p:nvPr>
            <p:ph type="dt"/>
          </p:nvPr>
        </p:nvSpPr>
        <p:spPr>
          <a:xfrm>
            <a:off x="457200" y="6356520"/>
            <a:ext cx="2133360" cy="364680"/>
          </a:xfrm>
          <a:prstGeom prst="rect">
            <a:avLst/>
          </a:prstGeom>
        </p:spPr>
        <p:txBody>
          <a:bodyPr anchor="ctr"/>
          <a:p>
            <a:pPr>
              <a:lnSpc>
                <a:spcPct val="100000"/>
              </a:lnSpc>
            </a:pPr>
            <a:r>
              <a:rPr lang="en-IN" sz="900" strike="noStrike">
                <a:solidFill>
                  <a:srgbClr val="8b8b8b"/>
                </a:solidFill>
                <a:latin typeface="Calibri"/>
              </a:rPr>
              <a:t>23/03/17</a:t>
            </a:r>
            <a:endParaRPr/>
          </a:p>
        </p:txBody>
      </p:sp>
      <p:sp>
        <p:nvSpPr>
          <p:cNvPr id="47" name="PlaceHolder 5"/>
          <p:cNvSpPr>
            <a:spLocks noGrp="1"/>
          </p:cNvSpPr>
          <p:nvPr>
            <p:ph type="ftr"/>
          </p:nvPr>
        </p:nvSpPr>
        <p:spPr>
          <a:xfrm>
            <a:off x="3124080" y="6356520"/>
            <a:ext cx="2895120" cy="364680"/>
          </a:xfrm>
          <a:prstGeom prst="rect">
            <a:avLst/>
          </a:prstGeom>
        </p:spPr>
        <p:txBody>
          <a:bodyPr anchor="ctr"/>
          <a:p>
            <a:endParaRPr/>
          </a:p>
        </p:txBody>
      </p:sp>
      <p:sp>
        <p:nvSpPr>
          <p:cNvPr id="48" name="PlaceHolder 6"/>
          <p:cNvSpPr>
            <a:spLocks noGrp="1"/>
          </p:cNvSpPr>
          <p:nvPr>
            <p:ph type="sldNum"/>
          </p:nvPr>
        </p:nvSpPr>
        <p:spPr>
          <a:xfrm>
            <a:off x="6553080" y="6356520"/>
            <a:ext cx="2133360" cy="364680"/>
          </a:xfrm>
          <a:prstGeom prst="rect">
            <a:avLst/>
          </a:prstGeom>
        </p:spPr>
        <p:txBody>
          <a:bodyPr anchor="ctr"/>
          <a:p>
            <a:pPr algn="r">
              <a:lnSpc>
                <a:spcPct val="100000"/>
              </a:lnSpc>
            </a:pPr>
            <a:fld id="{03590B10-1758-42AC-BE4A-7FD0E268E194}" type="slidenum">
              <a:rPr lang="en-IN" sz="900" strike="noStrike">
                <a:solidFill>
                  <a:srgbClr val="8b8b8b"/>
                </a:solidFill>
                <a:latin typeface="Calibri"/>
              </a:rPr>
              <a:t>&lt;number&gt;</a:t>
            </a:fld>
            <a:endParaRPr/>
          </a:p>
        </p:txBody>
      </p:sp>
      <p:sp>
        <p:nvSpPr>
          <p:cNvPr id="49" name="PlaceHolder 7"/>
          <p:cNvSpPr>
            <a:spLocks noGrp="1"/>
          </p:cNvSpPr>
          <p:nvPr>
            <p:ph type="title"/>
          </p:nvPr>
        </p:nvSpPr>
        <p:spPr>
          <a:xfrm>
            <a:off x="457200" y="273600"/>
            <a:ext cx="8229240" cy="1144800"/>
          </a:xfrm>
          <a:prstGeom prst="rect">
            <a:avLst/>
          </a:prstGeom>
        </p:spPr>
        <p:txBody>
          <a:bodyPr lIns="0" rIns="0" tIns="0" bIns="0" anchor="ctr"/>
          <a:p>
            <a:r>
              <a:rPr lang="en-US">
                <a:latin typeface="Calibri"/>
              </a:rPr>
              <a:t>Click to edit the title text format</a:t>
            </a:r>
            <a:endParaRPr/>
          </a:p>
        </p:txBody>
      </p:sp>
      <p:sp>
        <p:nvSpPr>
          <p:cNvPr id="50" name="PlaceHolder 8"/>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2400">
                <a:latin typeface="Calibri"/>
              </a:rPr>
              <a:t>Click to edit the outline text format</a:t>
            </a:r>
            <a:endParaRPr/>
          </a:p>
          <a:p>
            <a:pPr lvl="1">
              <a:buSzPct val="75000"/>
              <a:buFont typeface="StarSymbol"/>
              <a:buChar char=""/>
            </a:pPr>
            <a:r>
              <a:rPr lang="en-US">
                <a:latin typeface="Calibri"/>
              </a:rPr>
              <a:t>Second Outline Level</a:t>
            </a:r>
            <a:endParaRPr/>
          </a:p>
          <a:p>
            <a:pPr lvl="2">
              <a:buSzPct val="45000"/>
              <a:buFont typeface="StarSymbol"/>
              <a:buChar char=""/>
            </a:pPr>
            <a:r>
              <a:rPr lang="en-US" sz="1500">
                <a:latin typeface="Calibri"/>
              </a:rPr>
              <a:t>Third Outline Level</a:t>
            </a:r>
            <a:endParaRPr/>
          </a:p>
          <a:p>
            <a:pPr lvl="3">
              <a:buSzPct val="75000"/>
              <a:buFont typeface="StarSymbol"/>
              <a:buChar char=""/>
            </a:pPr>
            <a:r>
              <a:rPr lang="en-US" sz="15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5" name="Line 1"/>
          <p:cNvSpPr/>
          <p:nvPr/>
        </p:nvSpPr>
        <p:spPr>
          <a:xfrm>
            <a:off x="0" y="6215040"/>
            <a:ext cx="9144000" cy="0"/>
          </a:xfrm>
          <a:prstGeom prst="line">
            <a:avLst/>
          </a:prstGeom>
          <a:ln>
            <a:solidFill>
              <a:srgbClr val="4a7ebb"/>
            </a:solidFill>
            <a:round/>
          </a:ln>
        </p:spPr>
      </p:sp>
      <p:sp>
        <p:nvSpPr>
          <p:cNvPr id="86" name="CustomShape 2"/>
          <p:cNvSpPr/>
          <p:nvPr/>
        </p:nvSpPr>
        <p:spPr>
          <a:xfrm>
            <a:off x="0" y="6215040"/>
            <a:ext cx="9143640" cy="642600"/>
          </a:xfrm>
          <a:prstGeom prst="flowChartProcess">
            <a:avLst/>
          </a:prstGeom>
          <a:solidFill>
            <a:srgbClr val="33ccff"/>
          </a:solidFill>
          <a:ln>
            <a:noFill/>
          </a:ln>
        </p:spPr>
        <p:style>
          <a:lnRef idx="2">
            <a:schemeClr val="accent1">
              <a:shade val="50000"/>
            </a:schemeClr>
          </a:lnRef>
          <a:fillRef idx="1">
            <a:schemeClr val="accent1"/>
          </a:fillRef>
          <a:effectRef idx="0">
            <a:schemeClr val="accent1"/>
          </a:effectRef>
          <a:fontRef idx="minor"/>
        </p:style>
      </p:sp>
      <p:sp>
        <p:nvSpPr>
          <p:cNvPr id="87" name="CustomShape 3"/>
          <p:cNvSpPr/>
          <p:nvPr/>
        </p:nvSpPr>
        <p:spPr>
          <a:xfrm>
            <a:off x="285840" y="142920"/>
            <a:ext cx="8643600" cy="571320"/>
          </a:xfrm>
          <a:prstGeom prst="flowChartAlternateProcess">
            <a:avLst/>
          </a:prstGeom>
          <a:solidFill>
            <a:srgbClr val="33ccff"/>
          </a:solidFill>
          <a:ln>
            <a:noFill/>
          </a:ln>
        </p:spPr>
        <p:style>
          <a:lnRef idx="2">
            <a:schemeClr val="accent1">
              <a:shade val="50000"/>
            </a:schemeClr>
          </a:lnRef>
          <a:fillRef idx="1">
            <a:schemeClr val="accent1"/>
          </a:fillRef>
          <a:effectRef idx="0">
            <a:schemeClr val="accent1"/>
          </a:effectRef>
          <a:fontRef idx="minor"/>
        </p:style>
      </p:sp>
      <p:pic>
        <p:nvPicPr>
          <p:cNvPr id="88" name="Picture 13" descr=""/>
          <p:cNvPicPr/>
          <p:nvPr/>
        </p:nvPicPr>
        <p:blipFill>
          <a:blip r:embed="rId2"/>
          <a:stretch/>
        </p:blipFill>
        <p:spPr>
          <a:xfrm>
            <a:off x="389160" y="142920"/>
            <a:ext cx="378720" cy="571320"/>
          </a:xfrm>
          <a:prstGeom prst="rect">
            <a:avLst/>
          </a:prstGeom>
          <a:ln>
            <a:noFill/>
          </a:ln>
        </p:spPr>
      </p:pic>
      <p:pic>
        <p:nvPicPr>
          <p:cNvPr id="89" name="Picture 15" descr=""/>
          <p:cNvPicPr/>
          <p:nvPr/>
        </p:nvPicPr>
        <p:blipFill>
          <a:blip r:embed="rId3"/>
          <a:stretch/>
        </p:blipFill>
        <p:spPr>
          <a:xfrm>
            <a:off x="8172360" y="119880"/>
            <a:ext cx="614160" cy="614160"/>
          </a:xfrm>
          <a:prstGeom prst="rect">
            <a:avLst/>
          </a:prstGeom>
          <a:ln>
            <a:noFill/>
          </a:ln>
        </p:spPr>
      </p:pic>
      <p:sp>
        <p:nvSpPr>
          <p:cNvPr id="90" name="PlaceHolder 4"/>
          <p:cNvSpPr>
            <a:spLocks noGrp="1"/>
          </p:cNvSpPr>
          <p:nvPr>
            <p:ph type="ftr"/>
          </p:nvPr>
        </p:nvSpPr>
        <p:spPr>
          <a:xfrm>
            <a:off x="3124080" y="6356520"/>
            <a:ext cx="2895120" cy="364680"/>
          </a:xfrm>
          <a:prstGeom prst="rect">
            <a:avLst/>
          </a:prstGeom>
        </p:spPr>
        <p:txBody>
          <a:bodyPr anchor="ctr"/>
          <a:p>
            <a:endParaRPr/>
          </a:p>
        </p:txBody>
      </p:sp>
      <p:sp>
        <p:nvSpPr>
          <p:cNvPr id="91"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F3B00AB-9F7B-413C-8178-42970E1078F6}" type="slidenum">
              <a:rPr lang="en-IN" sz="900" strike="noStrike">
                <a:solidFill>
                  <a:srgbClr val="8b8b8b"/>
                </a:solidFill>
                <a:latin typeface="Calibri"/>
              </a:rPr>
              <a:t>&lt;number&gt;</a:t>
            </a:fld>
            <a:endParaRPr/>
          </a:p>
        </p:txBody>
      </p:sp>
      <p:sp>
        <p:nvSpPr>
          <p:cNvPr id="92" name="PlaceHolder 6"/>
          <p:cNvSpPr>
            <a:spLocks noGrp="1"/>
          </p:cNvSpPr>
          <p:nvPr>
            <p:ph type="title"/>
          </p:nvPr>
        </p:nvSpPr>
        <p:spPr>
          <a:xfrm>
            <a:off x="252360" y="406440"/>
            <a:ext cx="6757560" cy="761760"/>
          </a:xfrm>
          <a:prstGeom prst="rect">
            <a:avLst/>
          </a:prstGeom>
        </p:spPr>
        <p:txBody>
          <a:bodyPr anchor="ctr"/>
          <a:p>
            <a:pPr algn="ctr">
              <a:lnSpc>
                <a:spcPct val="100000"/>
              </a:lnSpc>
            </a:pPr>
            <a:r>
              <a:rPr b="1" lang="en-US" sz="3300" strike="noStrike">
                <a:solidFill>
                  <a:srgbClr val="000000"/>
                </a:solidFill>
                <a:latin typeface="Calibri"/>
              </a:rPr>
              <a:t>Click to edit Master title style</a:t>
            </a:r>
            <a:endParaRPr/>
          </a:p>
        </p:txBody>
      </p:sp>
      <p:sp>
        <p:nvSpPr>
          <p:cNvPr id="93" name="PlaceHolder 7"/>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2400">
                <a:latin typeface="Calibri"/>
              </a:rPr>
              <a:t>Click to edit the outline text format</a:t>
            </a:r>
            <a:endParaRPr/>
          </a:p>
          <a:p>
            <a:pPr lvl="1">
              <a:buSzPct val="75000"/>
              <a:buFont typeface="StarSymbol"/>
              <a:buChar char=""/>
            </a:pPr>
            <a:r>
              <a:rPr lang="en-US">
                <a:latin typeface="Calibri"/>
              </a:rPr>
              <a:t>Second Outline Level</a:t>
            </a:r>
            <a:endParaRPr/>
          </a:p>
          <a:p>
            <a:pPr lvl="2">
              <a:buSzPct val="45000"/>
              <a:buFont typeface="StarSymbol"/>
              <a:buChar char=""/>
            </a:pPr>
            <a:r>
              <a:rPr lang="en-US" sz="1500">
                <a:latin typeface="Calibri"/>
              </a:rPr>
              <a:t>Third Outline Level</a:t>
            </a:r>
            <a:endParaRPr/>
          </a:p>
          <a:p>
            <a:pPr lvl="3">
              <a:buSzPct val="75000"/>
              <a:buFont typeface="StarSymbol"/>
              <a:buChar char=""/>
            </a:pPr>
            <a:r>
              <a:rPr lang="en-US" sz="15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Relationship Id="rId5"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3" name="TextShape 1"/>
          <p:cNvSpPr txBox="1"/>
          <p:nvPr/>
        </p:nvSpPr>
        <p:spPr>
          <a:xfrm>
            <a:off x="1541880" y="1312920"/>
            <a:ext cx="6583320" cy="2135880"/>
          </a:xfrm>
          <a:prstGeom prst="rect">
            <a:avLst/>
          </a:prstGeom>
          <a:noFill/>
          <a:ln>
            <a:noFill/>
          </a:ln>
        </p:spPr>
        <p:txBody>
          <a:bodyPr/>
          <a:p>
            <a:pPr algn="ctr">
              <a:lnSpc>
                <a:spcPct val="100000"/>
              </a:lnSpc>
            </a:pPr>
            <a:r>
              <a:rPr lang="en-US" sz="4800" strike="noStrike">
                <a:solidFill>
                  <a:srgbClr val="000000"/>
                </a:solidFill>
                <a:latin typeface="Impact"/>
              </a:rPr>
              <a:t>My Research experiences in Traditional Knowledge</a:t>
            </a:r>
            <a:endParaRPr/>
          </a:p>
          <a:p>
            <a:pPr algn="ctr">
              <a:lnSpc>
                <a:spcPct val="100000"/>
              </a:lnSpc>
            </a:pPr>
            <a:endParaRPr/>
          </a:p>
        </p:txBody>
      </p:sp>
      <p:sp>
        <p:nvSpPr>
          <p:cNvPr id="134" name="CustomShape 2"/>
          <p:cNvSpPr/>
          <p:nvPr/>
        </p:nvSpPr>
        <p:spPr>
          <a:xfrm>
            <a:off x="1112760" y="4010400"/>
            <a:ext cx="7832520" cy="1632240"/>
          </a:xfrm>
          <a:prstGeom prst="rect">
            <a:avLst/>
          </a:prstGeom>
          <a:noFill/>
          <a:ln>
            <a:noFill/>
          </a:ln>
        </p:spPr>
        <p:style>
          <a:lnRef idx="0"/>
          <a:fillRef idx="0"/>
          <a:effectRef idx="0"/>
          <a:fontRef idx="minor"/>
        </p:style>
        <p:txBody>
          <a:bodyPr lIns="68760" rIns="68760" tIns="34200" bIns="34200"/>
          <a:p>
            <a:pPr algn="r">
              <a:lnSpc>
                <a:spcPct val="100000"/>
              </a:lnSpc>
            </a:pPr>
            <a:r>
              <a:rPr b="1" lang="en-IN" sz="2100" strike="noStrike">
                <a:solidFill>
                  <a:srgbClr val="ff0000"/>
                </a:solidFill>
                <a:latin typeface="Calibri"/>
              </a:rPr>
              <a:t>DR. RAJ K. MANCHANDA</a:t>
            </a:r>
            <a:endParaRPr/>
          </a:p>
          <a:p>
            <a:pPr algn="r">
              <a:lnSpc>
                <a:spcPct val="100000"/>
              </a:lnSpc>
            </a:pPr>
            <a:r>
              <a:rPr b="1" lang="en-IN" sz="1400" strike="noStrike">
                <a:solidFill>
                  <a:srgbClr val="00b0f0"/>
                </a:solidFill>
                <a:latin typeface="Calibri"/>
              </a:rPr>
              <a:t>M.D.(Hom.), M.B.A.(Health care)</a:t>
            </a:r>
            <a:endParaRPr/>
          </a:p>
          <a:p>
            <a:pPr algn="r">
              <a:lnSpc>
                <a:spcPct val="100000"/>
              </a:lnSpc>
            </a:pPr>
            <a:r>
              <a:rPr b="1" lang="en-IN" sz="2100" strike="noStrike">
                <a:solidFill>
                  <a:srgbClr val="00b0f0"/>
                </a:solidFill>
                <a:latin typeface="Calibri"/>
              </a:rPr>
              <a:t>Director General, Central Council for Research in Homoeopathy</a:t>
            </a:r>
            <a:endParaRPr/>
          </a:p>
          <a:p>
            <a:pPr algn="r">
              <a:lnSpc>
                <a:spcPct val="100000"/>
              </a:lnSpc>
            </a:pPr>
            <a:r>
              <a:rPr b="1" lang="en-IN" sz="2100" strike="noStrike">
                <a:solidFill>
                  <a:srgbClr val="00b0f0"/>
                </a:solidFill>
                <a:latin typeface="Calibri"/>
              </a:rPr>
              <a:t>Ministry of AYUSH, Govt. of India</a:t>
            </a:r>
            <a:endParaRPr/>
          </a:p>
          <a:p>
            <a:pPr algn="r">
              <a:lnSpc>
                <a:spcPct val="100000"/>
              </a:lnSpc>
            </a:pPr>
            <a:r>
              <a:rPr b="1" lang="en-IN" sz="2100" strike="noStrike">
                <a:solidFill>
                  <a:srgbClr val="00b0f0"/>
                </a:solidFill>
                <a:latin typeface="Calibri"/>
              </a:rPr>
              <a:t>Secretary for Research, LMHI</a:t>
            </a:r>
            <a:endParaRPr/>
          </a:p>
          <a:p>
            <a:pPr algn="r">
              <a:lnSpc>
                <a:spcPct val="100000"/>
              </a:lnSpc>
            </a:pPr>
            <a:endParaRPr/>
          </a:p>
        </p:txBody>
      </p:sp>
    </p:spTree>
  </p:cSld>
  <p:transition spd="slow">
    <p:fade/>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CustomShape 1"/>
          <p:cNvSpPr/>
          <p:nvPr/>
        </p:nvSpPr>
        <p:spPr>
          <a:xfrm>
            <a:off x="1136880" y="5188680"/>
            <a:ext cx="6953400" cy="639000"/>
          </a:xfrm>
          <a:prstGeom prst="rect">
            <a:avLst/>
          </a:prstGeom>
          <a:noFill/>
          <a:ln>
            <a:noFill/>
          </a:ln>
        </p:spPr>
        <p:style>
          <a:lnRef idx="0"/>
          <a:fillRef idx="0"/>
          <a:effectRef idx="0"/>
          <a:fontRef idx="minor"/>
        </p:style>
        <p:txBody>
          <a:bodyPr lIns="90000" rIns="90000" tIns="45000" bIns="45000"/>
          <a:p>
            <a:pPr>
              <a:lnSpc>
                <a:spcPct val="100000"/>
              </a:lnSpc>
              <a:buFont typeface="Wingdings" charset="2"/>
              <a:buChar char=""/>
            </a:pPr>
            <a:r>
              <a:rPr b="1" lang="en-IN" strike="noStrike">
                <a:solidFill>
                  <a:srgbClr val="000000"/>
                </a:solidFill>
                <a:latin typeface="Calibri"/>
              </a:rPr>
              <a:t>With traditional knowledge “the knowing is in the doing.”</a:t>
            </a:r>
            <a:endParaRPr/>
          </a:p>
          <a:p>
            <a:pPr>
              <a:lnSpc>
                <a:spcPct val="100000"/>
              </a:lnSpc>
              <a:buFont typeface="Wingdings" charset="2"/>
              <a:buChar char=""/>
            </a:pPr>
            <a:r>
              <a:rPr b="1" lang="en-IN" strike="noStrike">
                <a:solidFill>
                  <a:srgbClr val="000000"/>
                </a:solidFill>
                <a:latin typeface="Calibri"/>
              </a:rPr>
              <a:t>This is the essential character of aboriginal traditional knowledge</a:t>
            </a:r>
            <a:endParaRPr/>
          </a:p>
        </p:txBody>
      </p:sp>
      <p:sp>
        <p:nvSpPr>
          <p:cNvPr id="168" name="CustomShape 2"/>
          <p:cNvSpPr/>
          <p:nvPr/>
        </p:nvSpPr>
        <p:spPr>
          <a:xfrm>
            <a:off x="867960" y="1453680"/>
            <a:ext cx="7222320" cy="3382200"/>
          </a:xfrm>
          <a:prstGeom prst="rect">
            <a:avLst/>
          </a:prstGeom>
          <a:noFill/>
          <a:ln>
            <a:noFill/>
          </a:ln>
        </p:spPr>
        <p:style>
          <a:lnRef idx="0"/>
          <a:fillRef idx="0"/>
          <a:effectRef idx="0"/>
          <a:fontRef idx="minor"/>
        </p:style>
        <p:txBody>
          <a:bodyPr lIns="90000" rIns="90000" tIns="45000" bIns="45000"/>
          <a:p>
            <a:pPr algn="just">
              <a:lnSpc>
                <a:spcPct val="100000"/>
              </a:lnSpc>
            </a:pPr>
            <a:r>
              <a:rPr b="1" lang="en-IN" sz="2400" strike="noStrike">
                <a:solidFill>
                  <a:srgbClr val="000000"/>
                </a:solidFill>
                <a:latin typeface="Calibri"/>
              </a:rPr>
              <a:t>[Traditional Knowledge] is a cumulative body of knowledge, know-how, practices and presentations maintained and developed by the peoples over a long period of time. This encompasses spiritual relationships, historical and present relationships with the natural environment, and the use of natural resources. It is generally expressed in oral form, and passed on from generation to generation by storytelling and practical teaching. </a:t>
            </a:r>
            <a:endParaRPr/>
          </a:p>
        </p:txBody>
      </p:sp>
      <p:sp>
        <p:nvSpPr>
          <p:cNvPr id="169" name="CustomShape 3"/>
          <p:cNvSpPr/>
          <p:nvPr/>
        </p:nvSpPr>
        <p:spPr>
          <a:xfrm>
            <a:off x="2720160" y="104040"/>
            <a:ext cx="4073760" cy="699840"/>
          </a:xfrm>
          <a:prstGeom prst="rect">
            <a:avLst/>
          </a:prstGeom>
          <a:noFill/>
          <a:ln>
            <a:noFill/>
          </a:ln>
        </p:spPr>
        <p:style>
          <a:lnRef idx="0"/>
          <a:fillRef idx="0"/>
          <a:effectRef idx="0"/>
          <a:fontRef idx="minor"/>
        </p:style>
        <p:txBody>
          <a:bodyPr lIns="90000" rIns="90000" tIns="45000" bIns="45000"/>
          <a:p>
            <a:pPr algn="ctr">
              <a:lnSpc>
                <a:spcPct val="100000"/>
              </a:lnSpc>
            </a:pPr>
            <a:r>
              <a:rPr b="1" lang="en-IN" sz="4000" strike="noStrike">
                <a:solidFill>
                  <a:srgbClr val="ff0000"/>
                </a:solidFill>
                <a:latin typeface="Calibri"/>
              </a:rPr>
              <a:t>BIBLIOGRAPHY</a:t>
            </a:r>
            <a:endParaRPr/>
          </a:p>
        </p:txBody>
      </p:sp>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CustomShape 1"/>
          <p:cNvSpPr/>
          <p:nvPr/>
        </p:nvSpPr>
        <p:spPr>
          <a:xfrm>
            <a:off x="844920" y="1326240"/>
            <a:ext cx="7430760" cy="3503160"/>
          </a:xfrm>
          <a:prstGeom prst="rect">
            <a:avLst/>
          </a:prstGeom>
          <a:noFill/>
          <a:ln>
            <a:noFill/>
          </a:ln>
        </p:spPr>
        <p:style>
          <a:lnRef idx="0"/>
          <a:fillRef idx="0"/>
          <a:effectRef idx="0"/>
          <a:fontRef idx="minor"/>
        </p:style>
        <p:txBody>
          <a:bodyPr lIns="90000" rIns="90000" tIns="45000" bIns="45000"/>
          <a:p>
            <a:pPr algn="just">
              <a:lnSpc>
                <a:spcPct val="100000"/>
              </a:lnSpc>
            </a:pPr>
            <a:r>
              <a:rPr b="1" lang="en-IN" sz="2800" strike="noStrike">
                <a:solidFill>
                  <a:srgbClr val="000000"/>
                </a:solidFill>
                <a:latin typeface="Calibri"/>
              </a:rPr>
              <a:t>Traditional medicine has a long history. It is the sum total of the knowledge, skill, and practices based on the theories, beliefs, and experiences indigenous to different cultures, whether explicable or not, used in the maintenance of health as well as in the prevention, diagnosis, improvement or treatment of physical and mental illness.</a:t>
            </a:r>
            <a:endParaRPr/>
          </a:p>
        </p:txBody>
      </p:sp>
      <p:sp>
        <p:nvSpPr>
          <p:cNvPr id="171" name="CustomShape 2"/>
          <p:cNvSpPr/>
          <p:nvPr/>
        </p:nvSpPr>
        <p:spPr>
          <a:xfrm>
            <a:off x="2720160" y="104040"/>
            <a:ext cx="4073760" cy="699840"/>
          </a:xfrm>
          <a:prstGeom prst="rect">
            <a:avLst/>
          </a:prstGeom>
          <a:noFill/>
          <a:ln>
            <a:noFill/>
          </a:ln>
        </p:spPr>
        <p:style>
          <a:lnRef idx="0"/>
          <a:fillRef idx="0"/>
          <a:effectRef idx="0"/>
          <a:fontRef idx="minor"/>
        </p:style>
        <p:txBody>
          <a:bodyPr lIns="90000" rIns="90000" tIns="45000" bIns="45000"/>
          <a:p>
            <a:pPr algn="ctr">
              <a:lnSpc>
                <a:spcPct val="100000"/>
              </a:lnSpc>
            </a:pPr>
            <a:r>
              <a:rPr b="1" lang="en-IN" sz="4000" strike="noStrike">
                <a:solidFill>
                  <a:srgbClr val="ff0000"/>
                </a:solidFill>
                <a:latin typeface="Calibri"/>
              </a:rPr>
              <a:t>BIBLIOGRAPHY</a:t>
            </a:r>
            <a:endParaRPr/>
          </a:p>
        </p:txBody>
      </p:sp>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2" name="Picture 1" descr=""/>
          <p:cNvPicPr/>
          <p:nvPr/>
        </p:nvPicPr>
        <p:blipFill>
          <a:blip r:embed="rId1"/>
          <a:stretch/>
        </p:blipFill>
        <p:spPr>
          <a:xfrm>
            <a:off x="335520" y="150480"/>
            <a:ext cx="8564760" cy="6157440"/>
          </a:xfrm>
          <a:prstGeom prst="rect">
            <a:avLst/>
          </a:prstGeom>
          <a:ln>
            <a:noFill/>
          </a:ln>
        </p:spPr>
      </p:pic>
      <p:sp>
        <p:nvSpPr>
          <p:cNvPr id="173" name="CustomShape 1"/>
          <p:cNvSpPr/>
          <p:nvPr/>
        </p:nvSpPr>
        <p:spPr>
          <a:xfrm>
            <a:off x="1036080" y="6488640"/>
            <a:ext cx="6313680" cy="333720"/>
          </a:xfrm>
          <a:prstGeom prst="rect">
            <a:avLst/>
          </a:prstGeom>
          <a:noFill/>
          <a:ln>
            <a:noFill/>
          </a:ln>
        </p:spPr>
        <p:style>
          <a:lnRef idx="0"/>
          <a:fillRef idx="0"/>
          <a:effectRef idx="0"/>
          <a:fontRef idx="minor"/>
        </p:style>
        <p:txBody>
          <a:bodyPr lIns="90000" rIns="90000" tIns="45000" bIns="45000"/>
          <a:p>
            <a:pPr>
              <a:lnSpc>
                <a:spcPct val="100000"/>
              </a:lnSpc>
            </a:pPr>
            <a:r>
              <a:rPr lang="en-IN" sz="1600" strike="noStrike">
                <a:solidFill>
                  <a:srgbClr val="000000"/>
                </a:solidFill>
                <a:latin typeface="Impact"/>
              </a:rPr>
              <a:t>WHO Traditional Medicine Strategy 2014-2023</a:t>
            </a:r>
            <a:endParaRPr/>
          </a:p>
        </p:txBody>
      </p:sp>
    </p:spTree>
  </p:cSld>
  <p:transition spd="slow">
    <p:fade/>
  </p:transition>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4" name="Picture 1" descr=""/>
          <p:cNvPicPr/>
          <p:nvPr/>
        </p:nvPicPr>
        <p:blipFill>
          <a:blip r:embed="rId1"/>
          <a:stretch/>
        </p:blipFill>
        <p:spPr>
          <a:xfrm>
            <a:off x="1475640" y="776880"/>
            <a:ext cx="6192360" cy="5303880"/>
          </a:xfrm>
          <a:prstGeom prst="rect">
            <a:avLst/>
          </a:prstGeom>
          <a:ln>
            <a:noFill/>
          </a:ln>
        </p:spPr>
      </p:pic>
      <p:sp>
        <p:nvSpPr>
          <p:cNvPr id="175" name="CustomShape 1"/>
          <p:cNvSpPr/>
          <p:nvPr/>
        </p:nvSpPr>
        <p:spPr>
          <a:xfrm>
            <a:off x="1036080" y="6488640"/>
            <a:ext cx="6313680" cy="333720"/>
          </a:xfrm>
          <a:prstGeom prst="rect">
            <a:avLst/>
          </a:prstGeom>
          <a:noFill/>
          <a:ln>
            <a:noFill/>
          </a:ln>
        </p:spPr>
        <p:style>
          <a:lnRef idx="0"/>
          <a:fillRef idx="0"/>
          <a:effectRef idx="0"/>
          <a:fontRef idx="minor"/>
        </p:style>
        <p:txBody>
          <a:bodyPr lIns="90000" rIns="90000" tIns="45000" bIns="45000"/>
          <a:p>
            <a:pPr algn="ctr">
              <a:lnSpc>
                <a:spcPct val="100000"/>
              </a:lnSpc>
            </a:pPr>
            <a:r>
              <a:rPr lang="en-IN" sz="1600" strike="noStrike">
                <a:solidFill>
                  <a:srgbClr val="000000"/>
                </a:solidFill>
                <a:latin typeface="Impact"/>
              </a:rPr>
              <a:t>WHO Traditional Medicine Strategy 2014-2023</a:t>
            </a:r>
            <a:endParaRPr/>
          </a:p>
        </p:txBody>
      </p:sp>
    </p:spTree>
  </p:cSld>
  <p:transition spd="slow">
    <p:fade/>
  </p:transition>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CustomShape 1"/>
          <p:cNvSpPr/>
          <p:nvPr/>
        </p:nvSpPr>
        <p:spPr>
          <a:xfrm>
            <a:off x="740880" y="731520"/>
            <a:ext cx="8090280" cy="5883120"/>
          </a:xfrm>
          <a:prstGeom prst="rect">
            <a:avLst/>
          </a:prstGeom>
          <a:noFill/>
          <a:ln>
            <a:noFill/>
          </a:ln>
        </p:spPr>
        <p:style>
          <a:lnRef idx="0"/>
          <a:fillRef idx="0"/>
          <a:effectRef idx="0"/>
          <a:fontRef idx="minor"/>
        </p:style>
        <p:txBody>
          <a:bodyPr lIns="90000" rIns="90000" tIns="45000" bIns="45000"/>
          <a:p>
            <a:pPr algn="just">
              <a:lnSpc>
                <a:spcPct val="100000"/>
              </a:lnSpc>
              <a:buFont typeface="Calibri"/>
              <a:buAutoNum type="arabicPeriod"/>
            </a:pPr>
            <a:r>
              <a:rPr b="1" lang="en-IN" sz="2000" strike="noStrike">
                <a:solidFill>
                  <a:srgbClr val="000000"/>
                </a:solidFill>
                <a:latin typeface="FrutigerLTStd-Light"/>
              </a:rPr>
              <a:t>To build the knowledge base for active management of T&amp;CM through appropriate national policies;</a:t>
            </a:r>
            <a:endParaRPr/>
          </a:p>
          <a:p>
            <a:pPr algn="just">
              <a:lnSpc>
                <a:spcPct val="100000"/>
              </a:lnSpc>
              <a:buFont typeface="Wingdings" charset="2"/>
              <a:buChar char=""/>
            </a:pPr>
            <a:r>
              <a:rPr b="1" lang="en-IN" sz="2000" strike="noStrike">
                <a:solidFill>
                  <a:srgbClr val="0000ff"/>
                </a:solidFill>
                <a:latin typeface="FrutigerLTStd-Light"/>
              </a:rPr>
              <a:t>Government patronage</a:t>
            </a:r>
            <a:endParaRPr/>
          </a:p>
          <a:p>
            <a:pPr algn="just">
              <a:lnSpc>
                <a:spcPct val="100000"/>
              </a:lnSpc>
              <a:buFont typeface="Wingdings" charset="2"/>
              <a:buChar char=""/>
            </a:pPr>
            <a:r>
              <a:rPr b="1" lang="en-IN" sz="2000" strike="noStrike">
                <a:solidFill>
                  <a:srgbClr val="0000ff"/>
                </a:solidFill>
                <a:latin typeface="FrutigerLTStd-Light"/>
              </a:rPr>
              <a:t>Many government funded colleges</a:t>
            </a:r>
            <a:endParaRPr/>
          </a:p>
          <a:p>
            <a:pPr algn="just">
              <a:lnSpc>
                <a:spcPct val="100000"/>
              </a:lnSpc>
              <a:buFont typeface="Wingdings" charset="2"/>
              <a:buChar char=""/>
            </a:pPr>
            <a:r>
              <a:rPr b="1" lang="en-IN" sz="2000" strike="noStrike">
                <a:solidFill>
                  <a:srgbClr val="0000ff"/>
                </a:solidFill>
                <a:latin typeface="FrutigerLTStd-Light"/>
              </a:rPr>
              <a:t>Lakhs of practitioners</a:t>
            </a:r>
            <a:endParaRPr/>
          </a:p>
          <a:p>
            <a:pPr algn="just">
              <a:lnSpc>
                <a:spcPct val="100000"/>
              </a:lnSpc>
            </a:pPr>
            <a:endParaRPr/>
          </a:p>
          <a:p>
            <a:pPr algn="just">
              <a:lnSpc>
                <a:spcPct val="100000"/>
              </a:lnSpc>
            </a:pPr>
            <a:r>
              <a:rPr b="1" lang="en-IN" sz="2000" strike="noStrike">
                <a:solidFill>
                  <a:srgbClr val="000000"/>
                </a:solidFill>
                <a:latin typeface="FrutigerLTStd-Light"/>
              </a:rPr>
              <a:t>2. To strengthen quality assurance, safety, proper use and effectiveness of T&amp;CM by regulating products, practices and practitioners;</a:t>
            </a:r>
            <a:endParaRPr/>
          </a:p>
          <a:p>
            <a:pPr algn="just">
              <a:lnSpc>
                <a:spcPct val="100000"/>
              </a:lnSpc>
              <a:buFont typeface="Wingdings" charset="2"/>
              <a:buChar char=""/>
            </a:pPr>
            <a:r>
              <a:rPr b="1" lang="en-IN" sz="2000" strike="noStrike">
                <a:solidFill>
                  <a:srgbClr val="0000ff"/>
                </a:solidFill>
                <a:latin typeface="FrutigerLTStd-Light"/>
              </a:rPr>
              <a:t>Good laboratory practices</a:t>
            </a:r>
            <a:endParaRPr/>
          </a:p>
          <a:p>
            <a:pPr algn="just">
              <a:lnSpc>
                <a:spcPct val="100000"/>
              </a:lnSpc>
              <a:buFont typeface="Wingdings" charset="2"/>
              <a:buChar char=""/>
            </a:pPr>
            <a:r>
              <a:rPr b="1" lang="en-IN" sz="2000" strike="noStrike">
                <a:solidFill>
                  <a:srgbClr val="0000ff"/>
                </a:solidFill>
                <a:latin typeface="FrutigerLTStd-Light"/>
              </a:rPr>
              <a:t>Good clinical practices</a:t>
            </a:r>
            <a:endParaRPr/>
          </a:p>
          <a:p>
            <a:pPr algn="just">
              <a:lnSpc>
                <a:spcPct val="100000"/>
              </a:lnSpc>
              <a:buFont typeface="Wingdings" charset="2"/>
              <a:buChar char=""/>
            </a:pPr>
            <a:r>
              <a:rPr b="1" lang="en-IN" sz="2000" strike="noStrike">
                <a:solidFill>
                  <a:srgbClr val="0000ff"/>
                </a:solidFill>
                <a:latin typeface="FrutigerLTStd-Light"/>
              </a:rPr>
              <a:t>Good manufacturing practices</a:t>
            </a:r>
            <a:endParaRPr/>
          </a:p>
          <a:p>
            <a:pPr algn="just">
              <a:lnSpc>
                <a:spcPct val="100000"/>
              </a:lnSpc>
            </a:pPr>
            <a:r>
              <a:rPr b="1" lang="en-IN" sz="2000" strike="noStrike">
                <a:solidFill>
                  <a:srgbClr val="0000ff"/>
                </a:solidFill>
                <a:latin typeface="FrutigerLTStd-Light"/>
              </a:rPr>
              <a:t> </a:t>
            </a:r>
            <a:endParaRPr/>
          </a:p>
          <a:p>
            <a:pPr algn="just">
              <a:lnSpc>
                <a:spcPct val="100000"/>
              </a:lnSpc>
            </a:pPr>
            <a:r>
              <a:rPr b="1" lang="en-IN" sz="2000" strike="noStrike">
                <a:solidFill>
                  <a:srgbClr val="000000"/>
                </a:solidFill>
                <a:latin typeface="FrutigerLTStd-Light"/>
              </a:rPr>
              <a:t>3. To promote universal health coverage by integrating T&amp;CM services appropriately into health service delivery and self-health care.</a:t>
            </a:r>
            <a:endParaRPr/>
          </a:p>
          <a:p>
            <a:pPr algn="just">
              <a:lnSpc>
                <a:spcPct val="100000"/>
              </a:lnSpc>
              <a:buFont typeface="Wingdings" charset="2"/>
              <a:buChar char=""/>
            </a:pPr>
            <a:r>
              <a:rPr b="1" lang="en-IN" sz="2000" strike="noStrike">
                <a:solidFill>
                  <a:srgbClr val="0000ff"/>
                </a:solidFill>
                <a:latin typeface="FrutigerLTStd-Light"/>
              </a:rPr>
              <a:t> </a:t>
            </a:r>
            <a:r>
              <a:rPr b="1" lang="en-IN" sz="2000" strike="noStrike">
                <a:solidFill>
                  <a:srgbClr val="0000ff"/>
                </a:solidFill>
                <a:latin typeface="FrutigerLTStd-Light"/>
              </a:rPr>
              <a:t>Co location at PHC </a:t>
            </a:r>
            <a:endParaRPr/>
          </a:p>
          <a:p>
            <a:pPr algn="just">
              <a:lnSpc>
                <a:spcPct val="100000"/>
              </a:lnSpc>
              <a:buFont typeface="Wingdings" charset="2"/>
              <a:buChar char=""/>
            </a:pPr>
            <a:r>
              <a:rPr b="1" lang="en-IN" sz="2000" strike="noStrike">
                <a:solidFill>
                  <a:srgbClr val="0000ff"/>
                </a:solidFill>
                <a:latin typeface="FrutigerLTStd-Light"/>
              </a:rPr>
              <a:t>Awareness activities to impact AYUSH use in public</a:t>
            </a:r>
            <a:endParaRPr/>
          </a:p>
        </p:txBody>
      </p:sp>
      <p:sp>
        <p:nvSpPr>
          <p:cNvPr id="177" name="CustomShape 2"/>
          <p:cNvSpPr/>
          <p:nvPr/>
        </p:nvSpPr>
        <p:spPr>
          <a:xfrm>
            <a:off x="1011600" y="208080"/>
            <a:ext cx="750672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en-IN" sz="2800" strike="noStrike">
                <a:solidFill>
                  <a:srgbClr val="000000"/>
                </a:solidFill>
                <a:latin typeface="FrutigerLTStd-Light"/>
              </a:rPr>
              <a:t>Strategic objectives /India Scenario</a:t>
            </a:r>
            <a:endParaRPr/>
          </a:p>
        </p:txBody>
      </p:sp>
    </p:spTree>
  </p:cSld>
  <p:transition spd="slow">
    <p:fade/>
  </p:transition>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312480" y="983520"/>
            <a:ext cx="8588160" cy="4664160"/>
          </a:xfrm>
          <a:prstGeom prst="rect">
            <a:avLst/>
          </a:prstGeom>
          <a:noFill/>
          <a:ln>
            <a:noFill/>
          </a:ln>
        </p:spPr>
        <p:style>
          <a:lnRef idx="0"/>
          <a:fillRef idx="0"/>
          <a:effectRef idx="0"/>
          <a:fontRef idx="minor"/>
        </p:style>
        <p:txBody>
          <a:bodyPr lIns="90000" rIns="90000" tIns="45000" bIns="45000"/>
          <a:p>
            <a:pPr algn="just">
              <a:lnSpc>
                <a:spcPct val="100000"/>
              </a:lnSpc>
            </a:pPr>
            <a:r>
              <a:rPr b="1" lang="en-IN" sz="2000" strike="noStrike">
                <a:solidFill>
                  <a:srgbClr val="000000"/>
                </a:solidFill>
                <a:latin typeface="Calibri"/>
              </a:rPr>
              <a:t>Five essential ingredients for the conduct of quality TK research are discussed in these guidelines:</a:t>
            </a:r>
            <a:endParaRPr/>
          </a:p>
          <a:p>
            <a:pPr algn="just">
              <a:lnSpc>
                <a:spcPct val="100000"/>
              </a:lnSpc>
              <a:buFont typeface="Calibri"/>
              <a:buAutoNum type="arabicPeriod"/>
            </a:pPr>
            <a:r>
              <a:rPr b="1" lang="en-IN" sz="2000" strike="noStrike">
                <a:solidFill>
                  <a:srgbClr val="0000ff"/>
                </a:solidFill>
                <a:latin typeface="Calibri"/>
              </a:rPr>
              <a:t>Solid Foundations</a:t>
            </a:r>
            <a:r>
              <a:rPr b="1" lang="en-IN" sz="2000" strike="noStrike">
                <a:solidFill>
                  <a:srgbClr val="000000"/>
                </a:solidFill>
                <a:latin typeface="Calibri"/>
              </a:rPr>
              <a:t>, including putting together a good inter-disciplinary research team, matching research to objectives, using systematic research designs, and selecting appropriate samples; </a:t>
            </a:r>
            <a:endParaRPr/>
          </a:p>
          <a:p>
            <a:pPr algn="just">
              <a:lnSpc>
                <a:spcPct val="100000"/>
              </a:lnSpc>
              <a:buFont typeface="Calibri"/>
              <a:buAutoNum type="arabicPeriod"/>
            </a:pPr>
            <a:r>
              <a:rPr b="1" lang="en-IN" sz="2000" strike="noStrike">
                <a:solidFill>
                  <a:srgbClr val="0000ff"/>
                </a:solidFill>
                <a:latin typeface="Calibri"/>
              </a:rPr>
              <a:t>Basics</a:t>
            </a:r>
            <a:r>
              <a:rPr b="1" lang="en-IN" sz="2000" strike="noStrike">
                <a:solidFill>
                  <a:srgbClr val="000000"/>
                </a:solidFill>
                <a:latin typeface="Calibri"/>
              </a:rPr>
              <a:t>, such as choosing appropriate methods, understanding the nature of TK, and paying careful attention to language and Aboriginal (local) worldview; </a:t>
            </a:r>
            <a:endParaRPr/>
          </a:p>
          <a:p>
            <a:pPr algn="just">
              <a:lnSpc>
                <a:spcPct val="100000"/>
              </a:lnSpc>
              <a:buFont typeface="Calibri"/>
              <a:buAutoNum type="arabicPeriod"/>
            </a:pPr>
            <a:r>
              <a:rPr b="1" lang="en-IN" sz="2000" strike="noStrike">
                <a:solidFill>
                  <a:srgbClr val="0000ff"/>
                </a:solidFill>
                <a:latin typeface="Calibri"/>
              </a:rPr>
              <a:t>Study Execution</a:t>
            </a:r>
            <a:r>
              <a:rPr b="1" lang="en-IN" sz="2000" strike="noStrike">
                <a:solidFill>
                  <a:srgbClr val="000000"/>
                </a:solidFill>
                <a:latin typeface="Calibri"/>
              </a:rPr>
              <a:t>, including practical matters such as interview timing, space, equipment, matters to attend to during interviewing, and managing interview products in the field; </a:t>
            </a:r>
            <a:endParaRPr/>
          </a:p>
          <a:p>
            <a:pPr algn="just">
              <a:lnSpc>
                <a:spcPct val="100000"/>
              </a:lnSpc>
              <a:buFont typeface="Calibri"/>
              <a:buAutoNum type="arabicPeriod"/>
            </a:pPr>
            <a:r>
              <a:rPr b="1" lang="en-IN" sz="2000" strike="noStrike">
                <a:solidFill>
                  <a:srgbClr val="0000ff"/>
                </a:solidFill>
                <a:latin typeface="Calibri"/>
              </a:rPr>
              <a:t>Spatial Knowledge Documentation</a:t>
            </a:r>
            <a:r>
              <a:rPr b="1" lang="en-IN" sz="2000" strike="noStrike">
                <a:solidFill>
                  <a:srgbClr val="000000"/>
                </a:solidFill>
                <a:latin typeface="Calibri"/>
              </a:rPr>
              <a:t>, such as creating base maps, choosing appropriate software, creating and verifying data; and, </a:t>
            </a:r>
            <a:endParaRPr/>
          </a:p>
          <a:p>
            <a:pPr algn="just">
              <a:lnSpc>
                <a:spcPct val="100000"/>
              </a:lnSpc>
              <a:buFont typeface="Calibri"/>
              <a:buAutoNum type="arabicPeriod"/>
            </a:pPr>
            <a:r>
              <a:rPr b="1" lang="en-IN" sz="2000" strike="noStrike">
                <a:solidFill>
                  <a:srgbClr val="0000ff"/>
                </a:solidFill>
                <a:latin typeface="Calibri"/>
              </a:rPr>
              <a:t>Post-Study Data Management</a:t>
            </a:r>
            <a:r>
              <a:rPr b="1" lang="en-IN" sz="2000" strike="noStrike">
                <a:solidFill>
                  <a:srgbClr val="000000"/>
                </a:solidFill>
                <a:latin typeface="Calibri"/>
              </a:rPr>
              <a:t>, including practical considerations for long-term research product and data management.</a:t>
            </a:r>
            <a:endParaRPr/>
          </a:p>
        </p:txBody>
      </p:sp>
      <p:sp>
        <p:nvSpPr>
          <p:cNvPr id="179" name="CustomShape 2"/>
          <p:cNvSpPr/>
          <p:nvPr/>
        </p:nvSpPr>
        <p:spPr>
          <a:xfrm>
            <a:off x="1649520" y="191880"/>
            <a:ext cx="6313680" cy="456120"/>
          </a:xfrm>
          <a:prstGeom prst="rect">
            <a:avLst/>
          </a:prstGeom>
          <a:noFill/>
          <a:ln>
            <a:noFill/>
          </a:ln>
        </p:spPr>
        <p:style>
          <a:lnRef idx="0"/>
          <a:fillRef idx="0"/>
          <a:effectRef idx="0"/>
          <a:fontRef idx="minor"/>
        </p:style>
        <p:txBody>
          <a:bodyPr lIns="90000" rIns="90000" tIns="45000" bIns="45000"/>
          <a:p>
            <a:pPr>
              <a:lnSpc>
                <a:spcPct val="100000"/>
              </a:lnSpc>
            </a:pPr>
            <a:r>
              <a:rPr lang="en-IN" sz="2400" strike="noStrike">
                <a:solidFill>
                  <a:srgbClr val="ff0000"/>
                </a:solidFill>
                <a:latin typeface="Impact"/>
              </a:rPr>
              <a:t>WHO Traditional Medicine Strategy 2014-2023</a:t>
            </a:r>
            <a:endParaRPr/>
          </a:p>
        </p:txBody>
      </p:sp>
      <p:sp>
        <p:nvSpPr>
          <p:cNvPr id="180" name="CustomShape 3"/>
          <p:cNvSpPr/>
          <p:nvPr/>
        </p:nvSpPr>
        <p:spPr>
          <a:xfrm>
            <a:off x="173520" y="6211800"/>
            <a:ext cx="8622720" cy="639000"/>
          </a:xfrm>
          <a:prstGeom prst="rect">
            <a:avLst/>
          </a:prstGeom>
          <a:noFill/>
          <a:ln>
            <a:noFill/>
          </a:ln>
        </p:spPr>
        <p:style>
          <a:lnRef idx="0"/>
          <a:fillRef idx="0"/>
          <a:effectRef idx="0"/>
          <a:fontRef idx="minor"/>
        </p:style>
        <p:txBody>
          <a:bodyPr lIns="90000" rIns="90000" tIns="45000" bIns="45000"/>
          <a:p>
            <a:pPr algn="ctr">
              <a:lnSpc>
                <a:spcPct val="100000"/>
              </a:lnSpc>
            </a:pPr>
            <a:r>
              <a:rPr i="1" lang="en-IN" strike="noStrike">
                <a:solidFill>
                  <a:srgbClr val="000000"/>
                </a:solidFill>
                <a:latin typeface="Calibri"/>
              </a:rPr>
              <a:t>Conduct of Traditional Knowledge Research— A Reference Guide</a:t>
            </a:r>
            <a:endParaRPr/>
          </a:p>
          <a:p>
            <a:pPr algn="ctr">
              <a:lnSpc>
                <a:spcPct val="100000"/>
              </a:lnSpc>
            </a:pPr>
            <a:r>
              <a:rPr i="1" lang="en-IN" strike="noStrike">
                <a:solidFill>
                  <a:srgbClr val="000000"/>
                </a:solidFill>
                <a:latin typeface="Calibri"/>
              </a:rPr>
              <a:t>http://www.wmacns.ca/pdfs/416_ConductOfTraditionalKnowledge_fnl_WEB.pdf</a:t>
            </a:r>
            <a:endParaRPr/>
          </a:p>
        </p:txBody>
      </p:sp>
    </p:spTree>
  </p:cSld>
  <p:transition spd="slow">
    <p:fade/>
  </p:transition>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CustomShape 1"/>
          <p:cNvSpPr/>
          <p:nvPr/>
        </p:nvSpPr>
        <p:spPr>
          <a:xfrm>
            <a:off x="481320" y="1064880"/>
            <a:ext cx="8457840" cy="4800240"/>
          </a:xfrm>
          <a:prstGeom prst="rect">
            <a:avLst/>
          </a:prstGeom>
          <a:noFill/>
          <a:ln>
            <a:noFill/>
          </a:ln>
        </p:spPr>
        <p:style>
          <a:lnRef idx="0"/>
          <a:fillRef idx="0"/>
          <a:effectRef idx="0"/>
          <a:fontRef idx="minor"/>
        </p:style>
        <p:txBody>
          <a:bodyPr/>
          <a:p>
            <a:pPr algn="just">
              <a:lnSpc>
                <a:spcPct val="100000"/>
              </a:lnSpc>
              <a:buFont typeface="Arial"/>
              <a:buChar char="•"/>
            </a:pPr>
            <a:r>
              <a:rPr lang="en-IN" sz="3200" strike="noStrike">
                <a:solidFill>
                  <a:srgbClr val="0070c0"/>
                </a:solidFill>
                <a:latin typeface="Calibri"/>
              </a:rPr>
              <a:t>Level I </a:t>
            </a:r>
            <a:r>
              <a:rPr lang="en-IN" sz="3200" strike="noStrike">
                <a:solidFill>
                  <a:srgbClr val="000000"/>
                </a:solidFill>
                <a:latin typeface="Calibri"/>
              </a:rPr>
              <a:t>meta-analyses and/or systematic reviews</a:t>
            </a:r>
            <a:endParaRPr/>
          </a:p>
          <a:p>
            <a:pPr algn="just">
              <a:lnSpc>
                <a:spcPct val="100000"/>
              </a:lnSpc>
              <a:buFont typeface="Arial"/>
              <a:buChar char="•"/>
            </a:pPr>
            <a:r>
              <a:rPr lang="en-IN" sz="3200" strike="noStrike">
                <a:solidFill>
                  <a:srgbClr val="0070c0"/>
                </a:solidFill>
                <a:latin typeface="Calibri"/>
              </a:rPr>
              <a:t>Level IIa </a:t>
            </a:r>
            <a:r>
              <a:rPr lang="en-IN" sz="3200" strike="noStrike">
                <a:solidFill>
                  <a:srgbClr val="000000"/>
                </a:solidFill>
                <a:latin typeface="Calibri"/>
              </a:rPr>
              <a:t>multiple controlled, randomized experiments</a:t>
            </a:r>
            <a:endParaRPr/>
          </a:p>
          <a:p>
            <a:pPr algn="just">
              <a:lnSpc>
                <a:spcPct val="100000"/>
              </a:lnSpc>
              <a:buFont typeface="Arial"/>
              <a:buChar char="•"/>
            </a:pPr>
            <a:r>
              <a:rPr lang="en-IN" sz="3200" strike="noStrike">
                <a:solidFill>
                  <a:srgbClr val="0070c0"/>
                </a:solidFill>
                <a:latin typeface="Calibri"/>
              </a:rPr>
              <a:t>Level IIb </a:t>
            </a:r>
            <a:r>
              <a:rPr lang="en-IN" sz="3200" strike="noStrike">
                <a:solidFill>
                  <a:srgbClr val="000000"/>
                </a:solidFill>
                <a:latin typeface="Calibri"/>
              </a:rPr>
              <a:t>some controlled, randomized experiments</a:t>
            </a:r>
            <a:endParaRPr/>
          </a:p>
          <a:p>
            <a:pPr algn="just">
              <a:lnSpc>
                <a:spcPct val="100000"/>
              </a:lnSpc>
              <a:buFont typeface="Arial"/>
              <a:buChar char="•"/>
            </a:pPr>
            <a:r>
              <a:rPr lang="en-IN" sz="3200" strike="noStrike">
                <a:solidFill>
                  <a:srgbClr val="0070c0"/>
                </a:solidFill>
                <a:latin typeface="Calibri"/>
              </a:rPr>
              <a:t>Level IIIa </a:t>
            </a:r>
            <a:r>
              <a:rPr lang="en-IN" sz="3200" strike="noStrike">
                <a:solidFill>
                  <a:srgbClr val="000000"/>
                </a:solidFill>
                <a:latin typeface="Calibri"/>
              </a:rPr>
              <a:t>studies with multiple cohorts</a:t>
            </a:r>
            <a:endParaRPr/>
          </a:p>
          <a:p>
            <a:pPr algn="just">
              <a:lnSpc>
                <a:spcPct val="100000"/>
              </a:lnSpc>
              <a:buFont typeface="Arial"/>
              <a:buChar char="•"/>
            </a:pPr>
            <a:r>
              <a:rPr lang="en-IN" sz="3200" strike="noStrike">
                <a:solidFill>
                  <a:srgbClr val="0070c0"/>
                </a:solidFill>
                <a:latin typeface="Calibri"/>
              </a:rPr>
              <a:t>Level IIIb </a:t>
            </a:r>
            <a:r>
              <a:rPr lang="en-IN" sz="3200" strike="noStrike">
                <a:solidFill>
                  <a:srgbClr val="000000"/>
                </a:solidFill>
                <a:latin typeface="Calibri"/>
              </a:rPr>
              <a:t>some cohort studies</a:t>
            </a:r>
            <a:endParaRPr/>
          </a:p>
          <a:p>
            <a:pPr algn="just">
              <a:lnSpc>
                <a:spcPct val="100000"/>
              </a:lnSpc>
              <a:buFont typeface="Arial"/>
              <a:buChar char="•"/>
            </a:pPr>
            <a:r>
              <a:rPr lang="en-IN" sz="3200" strike="noStrike">
                <a:solidFill>
                  <a:srgbClr val="0070c0"/>
                </a:solidFill>
                <a:latin typeface="Calibri"/>
              </a:rPr>
              <a:t>Level IV </a:t>
            </a:r>
            <a:r>
              <a:rPr lang="en-IN" sz="3200" strike="noStrike">
                <a:solidFill>
                  <a:srgbClr val="000000"/>
                </a:solidFill>
                <a:latin typeface="Calibri"/>
              </a:rPr>
              <a:t>opinion of experts</a:t>
            </a:r>
            <a:endParaRPr/>
          </a:p>
          <a:p>
            <a:pPr algn="just">
              <a:lnSpc>
                <a:spcPct val="100000"/>
              </a:lnSpc>
            </a:pPr>
            <a:endParaRPr/>
          </a:p>
        </p:txBody>
      </p:sp>
      <p:sp>
        <p:nvSpPr>
          <p:cNvPr id="182" name="CustomShape 2"/>
          <p:cNvSpPr/>
          <p:nvPr/>
        </p:nvSpPr>
        <p:spPr>
          <a:xfrm>
            <a:off x="2508480" y="115920"/>
            <a:ext cx="4719960" cy="639000"/>
          </a:xfrm>
          <a:prstGeom prst="rect">
            <a:avLst/>
          </a:prstGeom>
          <a:noFill/>
          <a:ln>
            <a:noFill/>
          </a:ln>
        </p:spPr>
        <p:style>
          <a:lnRef idx="0"/>
          <a:fillRef idx="0"/>
          <a:effectRef idx="0"/>
          <a:fontRef idx="minor"/>
        </p:style>
        <p:txBody>
          <a:bodyPr lIns="90000" rIns="90000" tIns="45000" bIns="45000"/>
          <a:p>
            <a:pPr>
              <a:lnSpc>
                <a:spcPct val="100000"/>
              </a:lnSpc>
            </a:pPr>
            <a:r>
              <a:rPr b="1" lang="en-IN" sz="3600" strike="noStrike">
                <a:solidFill>
                  <a:srgbClr val="ff0000"/>
                </a:solidFill>
                <a:latin typeface="Calibri"/>
              </a:rPr>
              <a:t>LEVEL  OF EVIDENCE</a:t>
            </a:r>
            <a:endParaRPr/>
          </a:p>
        </p:txBody>
      </p:sp>
    </p:spTree>
  </p:cSld>
  <p:transition spd="slow">
    <p:fade/>
  </p:transition>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1181520" y="0"/>
            <a:ext cx="6757560" cy="761760"/>
          </a:xfrm>
          <a:prstGeom prst="rect">
            <a:avLst/>
          </a:prstGeom>
          <a:noFill/>
          <a:ln>
            <a:noFill/>
          </a:ln>
        </p:spPr>
        <p:txBody>
          <a:bodyPr anchor="ctr"/>
          <a:p>
            <a:pPr algn="ctr">
              <a:lnSpc>
                <a:spcPct val="100000"/>
              </a:lnSpc>
            </a:pPr>
            <a:r>
              <a:rPr b="1" lang="en-US" sz="3600" strike="noStrike">
                <a:solidFill>
                  <a:srgbClr val="ff0000"/>
                </a:solidFill>
                <a:latin typeface="Arial"/>
              </a:rPr>
              <a:t>Grading of Recommendations</a:t>
            </a:r>
            <a:endParaRPr/>
          </a:p>
        </p:txBody>
      </p:sp>
      <p:graphicFrame>
        <p:nvGraphicFramePr>
          <p:cNvPr id="184" name="Table 2"/>
          <p:cNvGraphicFramePr/>
          <p:nvPr/>
        </p:nvGraphicFramePr>
        <p:xfrm>
          <a:off x="445680" y="1027800"/>
          <a:ext cx="8229240" cy="5242320"/>
        </p:xfrm>
        <a:graphic>
          <a:graphicData uri="http://schemas.openxmlformats.org/drawingml/2006/table">
            <a:tbl>
              <a:tblPr/>
              <a:tblGrid>
                <a:gridCol w="4114800"/>
                <a:gridCol w="4114800"/>
              </a:tblGrid>
              <a:tr h="451440">
                <a:tc>
                  <a:txBody>
                    <a:bodyPr/>
                    <a:p>
                      <a:pPr algn="just">
                        <a:lnSpc>
                          <a:spcPct val="100000"/>
                        </a:lnSpc>
                      </a:pPr>
                      <a:r>
                        <a:rPr b="1" lang="en-IN" sz="2000" strike="noStrike">
                          <a:solidFill>
                            <a:srgbClr val="000000"/>
                          </a:solidFill>
                          <a:latin typeface="inherit"/>
                        </a:rPr>
                        <a:t>Grade</a:t>
                      </a:r>
                      <a:endParaRPr/>
                    </a:p>
                  </a:txBody>
                  <a:tcPr/>
                </a:tc>
                <a:tc>
                  <a:txBody>
                    <a:bodyPr/>
                    <a:p>
                      <a:pPr algn="just">
                        <a:lnSpc>
                          <a:spcPct val="100000"/>
                        </a:lnSpc>
                      </a:pPr>
                      <a:r>
                        <a:rPr b="1" lang="en-IN" sz="2000" strike="noStrike">
                          <a:solidFill>
                            <a:srgbClr val="000000"/>
                          </a:solidFill>
                          <a:latin typeface="inherit"/>
                        </a:rPr>
                        <a:t>Recommendation</a:t>
                      </a:r>
                      <a:endParaRPr/>
                    </a:p>
                  </a:txBody>
                  <a:tcPr/>
                </a:tc>
              </a:tr>
              <a:tr h="1792800">
                <a:tc>
                  <a:txBody>
                    <a:bodyPr/>
                    <a:p>
                      <a:pPr algn="just">
                        <a:lnSpc>
                          <a:spcPct val="100000"/>
                        </a:lnSpc>
                      </a:pPr>
                      <a:r>
                        <a:rPr lang="en-IN" sz="2000" strike="noStrike">
                          <a:solidFill>
                            <a:srgbClr val="000000"/>
                          </a:solidFill>
                          <a:latin typeface="inherit"/>
                        </a:rPr>
                        <a:t>A</a:t>
                      </a:r>
                      <a:r>
                        <a:rPr lang="en-IN" sz="2000" strike="noStrike">
                          <a:solidFill>
                            <a:srgbClr val="000000"/>
                          </a:solidFill>
                          <a:latin typeface="inherit"/>
                        </a:rPr>
                        <a:t>
</a:t>
                      </a:r>
                      <a:r>
                        <a:rPr lang="en-IN" sz="2000" strike="noStrike">
                          <a:solidFill>
                            <a:srgbClr val="000000"/>
                          </a:solidFill>
                          <a:latin typeface="inherit"/>
                        </a:rPr>
                        <a:t>(Evidence levels quality Ia, Ib)</a:t>
                      </a:r>
                      <a:endParaRPr/>
                    </a:p>
                  </a:txBody>
                  <a:tcPr/>
                </a:tc>
                <a:tc>
                  <a:txBody>
                    <a:bodyPr/>
                    <a:p>
                      <a:pPr algn="just">
                        <a:lnSpc>
                          <a:spcPct val="100000"/>
                        </a:lnSpc>
                      </a:pPr>
                      <a:r>
                        <a:rPr lang="en-IN" sz="2000" strike="noStrike">
                          <a:solidFill>
                            <a:srgbClr val="000000"/>
                          </a:solidFill>
                          <a:latin typeface="inherit"/>
                        </a:rPr>
                        <a:t>Requires at least one randomized controlled trial as part of the body of literature of overall good and consistency addressing the specific recommendation.</a:t>
                      </a:r>
                      <a:endParaRPr/>
                    </a:p>
                  </a:txBody>
                  <a:tcPr/>
                </a:tc>
              </a:tr>
              <a:tr h="1452600">
                <a:tc>
                  <a:txBody>
                    <a:bodyPr/>
                    <a:p>
                      <a:pPr algn="just">
                        <a:lnSpc>
                          <a:spcPct val="100000"/>
                        </a:lnSpc>
                      </a:pPr>
                      <a:r>
                        <a:rPr lang="en-IN" sz="2000" strike="noStrike">
                          <a:solidFill>
                            <a:srgbClr val="000000"/>
                          </a:solidFill>
                          <a:latin typeface="inherit"/>
                        </a:rPr>
                        <a:t>B</a:t>
                      </a:r>
                      <a:r>
                        <a:rPr lang="en-IN" sz="2000" strike="noStrike">
                          <a:solidFill>
                            <a:srgbClr val="000000"/>
                          </a:solidFill>
                          <a:latin typeface="inherit"/>
                        </a:rPr>
                        <a:t>
</a:t>
                      </a:r>
                      <a:r>
                        <a:rPr lang="en-IN" sz="2000" strike="noStrike">
                          <a:solidFill>
                            <a:srgbClr val="000000"/>
                          </a:solidFill>
                          <a:latin typeface="inherit"/>
                        </a:rPr>
                        <a:t>(Evidence levels IIa, IIb, III)</a:t>
                      </a:r>
                      <a:endParaRPr/>
                    </a:p>
                  </a:txBody>
                  <a:tcPr/>
                </a:tc>
                <a:tc>
                  <a:txBody>
                    <a:bodyPr/>
                    <a:p>
                      <a:pPr algn="just">
                        <a:lnSpc>
                          <a:spcPct val="100000"/>
                        </a:lnSpc>
                      </a:pPr>
                      <a:r>
                        <a:rPr lang="en-IN" sz="2000" strike="noStrike">
                          <a:solidFill>
                            <a:srgbClr val="000000"/>
                          </a:solidFill>
                          <a:latin typeface="inherit"/>
                        </a:rPr>
                        <a:t>Requires availability of well-conducted clinical studies but no randomized clinical trials on the topic of recommendation.</a:t>
                      </a:r>
                      <a:endParaRPr/>
                    </a:p>
                  </a:txBody>
                  <a:tcPr/>
                </a:tc>
              </a:tr>
              <a:tr h="2133000">
                <a:tc>
                  <a:txBody>
                    <a:bodyPr/>
                    <a:p>
                      <a:pPr algn="just">
                        <a:lnSpc>
                          <a:spcPct val="100000"/>
                        </a:lnSpc>
                      </a:pPr>
                      <a:r>
                        <a:rPr lang="en-IN" sz="2000" strike="noStrike">
                          <a:solidFill>
                            <a:srgbClr val="000000"/>
                          </a:solidFill>
                          <a:latin typeface="inherit"/>
                        </a:rPr>
                        <a:t>C</a:t>
                      </a:r>
                      <a:r>
                        <a:rPr lang="en-IN" sz="2000" strike="noStrike">
                          <a:solidFill>
                            <a:srgbClr val="000000"/>
                          </a:solidFill>
                          <a:latin typeface="inherit"/>
                        </a:rPr>
                        <a:t>
</a:t>
                      </a:r>
                      <a:r>
                        <a:rPr lang="en-IN" sz="2000" strike="noStrike">
                          <a:solidFill>
                            <a:srgbClr val="000000"/>
                          </a:solidFill>
                          <a:latin typeface="inherit"/>
                        </a:rPr>
                        <a:t>(Evidence level IV)</a:t>
                      </a:r>
                      <a:endParaRPr/>
                    </a:p>
                  </a:txBody>
                  <a:tcPr/>
                </a:tc>
                <a:tc>
                  <a:txBody>
                    <a:bodyPr/>
                    <a:p>
                      <a:pPr algn="just">
                        <a:lnSpc>
                          <a:spcPct val="100000"/>
                        </a:lnSpc>
                      </a:pPr>
                      <a:r>
                        <a:rPr lang="en-IN" sz="2000" strike="noStrike">
                          <a:solidFill>
                            <a:srgbClr val="000000"/>
                          </a:solidFill>
                          <a:latin typeface="inherit"/>
                        </a:rPr>
                        <a:t>Requires evidence from expert committee reports or opinions and/or clinical experience of respected authorities. Indicates absence of directly applicable studies of good quality.</a:t>
                      </a:r>
                      <a:endParaRPr/>
                    </a:p>
                  </a:txBody>
                  <a:tcPr/>
                </a:tc>
              </a:tr>
            </a:tbl>
          </a:graphicData>
        </a:graphic>
      </p:graphicFrame>
    </p:spTree>
  </p:cSld>
  <p:transition spd="slow">
    <p:fade/>
  </p:transition>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763920" y="744840"/>
            <a:ext cx="7569360" cy="1370160"/>
          </a:xfrm>
          <a:prstGeom prst="rect">
            <a:avLst/>
          </a:prstGeom>
          <a:noFill/>
          <a:ln>
            <a:noFill/>
          </a:ln>
        </p:spPr>
        <p:style>
          <a:lnRef idx="0"/>
          <a:fillRef idx="0"/>
          <a:effectRef idx="0"/>
          <a:fontRef idx="minor"/>
        </p:style>
        <p:txBody>
          <a:bodyPr lIns="90000" rIns="90000" tIns="45000" bIns="45000"/>
          <a:p>
            <a:pPr algn="just">
              <a:lnSpc>
                <a:spcPct val="100000"/>
              </a:lnSpc>
            </a:pPr>
            <a:r>
              <a:rPr b="1" lang="en-IN" sz="2800" strike="noStrike">
                <a:solidFill>
                  <a:srgbClr val="000000"/>
                </a:solidFill>
                <a:latin typeface="Calibri"/>
              </a:rPr>
              <a:t>Western science and traditional knowledge: Despite their variations, different forms of knowledge can learn from each other</a:t>
            </a:r>
            <a:endParaRPr/>
          </a:p>
        </p:txBody>
      </p:sp>
      <p:sp>
        <p:nvSpPr>
          <p:cNvPr id="186" name="CustomShape 2"/>
          <p:cNvSpPr/>
          <p:nvPr/>
        </p:nvSpPr>
        <p:spPr>
          <a:xfrm>
            <a:off x="376200" y="2234160"/>
            <a:ext cx="8345160" cy="3382200"/>
          </a:xfrm>
          <a:prstGeom prst="rect">
            <a:avLst/>
          </a:prstGeom>
          <a:noFill/>
          <a:ln>
            <a:noFill/>
          </a:ln>
        </p:spPr>
        <p:style>
          <a:lnRef idx="0"/>
          <a:fillRef idx="0"/>
          <a:effectRef idx="0"/>
          <a:fontRef idx="minor"/>
        </p:style>
        <p:txBody>
          <a:bodyPr lIns="90000" rIns="90000" tIns="45000" bIns="45000"/>
          <a:p>
            <a:pPr algn="just">
              <a:lnSpc>
                <a:spcPct val="100000"/>
              </a:lnSpc>
            </a:pPr>
            <a:r>
              <a:rPr lang="en-IN" sz="2400" strike="noStrike">
                <a:solidFill>
                  <a:srgbClr val="000000"/>
                </a:solidFill>
                <a:latin typeface="Calibri"/>
              </a:rPr>
              <a:t>The WHO Traditional Medicine (TM) Strategy 2014–2023 was developed in response to the World Health Assembly resolution on traditional medicine. The goals of the strategy are to support Member States in: </a:t>
            </a:r>
            <a:endParaRPr/>
          </a:p>
          <a:p>
            <a:pPr algn="just">
              <a:lnSpc>
                <a:spcPct val="100000"/>
              </a:lnSpc>
              <a:buFont typeface="Wingdings" charset="2"/>
              <a:buChar char=""/>
            </a:pPr>
            <a:r>
              <a:rPr lang="en-IN" sz="2400" strike="noStrike">
                <a:solidFill>
                  <a:srgbClr val="000000"/>
                </a:solidFill>
                <a:latin typeface="Calibri"/>
              </a:rPr>
              <a:t>harnessing the potential contribution of TM to health, wellness and people centred health care; </a:t>
            </a:r>
            <a:endParaRPr/>
          </a:p>
          <a:p>
            <a:pPr algn="just">
              <a:lnSpc>
                <a:spcPct val="100000"/>
              </a:lnSpc>
              <a:buFont typeface="Wingdings" charset="2"/>
              <a:buChar char=""/>
            </a:pPr>
            <a:r>
              <a:rPr lang="en-IN" sz="2400" strike="noStrike">
                <a:solidFill>
                  <a:srgbClr val="000000"/>
                </a:solidFill>
                <a:latin typeface="Calibri"/>
              </a:rPr>
              <a:t> </a:t>
            </a:r>
            <a:r>
              <a:rPr lang="en-IN" sz="2400" strike="noStrike">
                <a:solidFill>
                  <a:srgbClr val="000000"/>
                </a:solidFill>
                <a:latin typeface="Calibri"/>
              </a:rPr>
              <a:t>promoting the safe and effective use of TM by regulating, researching and integrating TM products, practitioners and practice into health systems, where appropriate.</a:t>
            </a:r>
            <a:endParaRPr/>
          </a:p>
        </p:txBody>
      </p:sp>
      <p:sp>
        <p:nvSpPr>
          <p:cNvPr id="187" name="CustomShape 3"/>
          <p:cNvSpPr/>
          <p:nvPr/>
        </p:nvSpPr>
        <p:spPr>
          <a:xfrm>
            <a:off x="1535760" y="117720"/>
            <a:ext cx="6536160" cy="516960"/>
          </a:xfrm>
          <a:prstGeom prst="rect">
            <a:avLst/>
          </a:prstGeom>
          <a:noFill/>
          <a:ln>
            <a:noFill/>
          </a:ln>
        </p:spPr>
        <p:style>
          <a:lnRef idx="0"/>
          <a:fillRef idx="0"/>
          <a:effectRef idx="0"/>
          <a:fontRef idx="minor"/>
        </p:style>
        <p:txBody>
          <a:bodyPr wrap="none" lIns="90000" rIns="90000" tIns="45000" bIns="45000"/>
          <a:p>
            <a:pPr>
              <a:lnSpc>
                <a:spcPct val="100000"/>
              </a:lnSpc>
            </a:pPr>
            <a:r>
              <a:rPr b="1" lang="en-IN" sz="2800" strike="noStrike">
                <a:solidFill>
                  <a:srgbClr val="ff0000"/>
                </a:solidFill>
                <a:latin typeface="Calibri"/>
              </a:rPr>
              <a:t>Western science and traditional knowledge</a:t>
            </a:r>
            <a:endParaRPr/>
          </a:p>
        </p:txBody>
      </p:sp>
    </p:spTree>
  </p:cSld>
  <p:transition spd="slow">
    <p:fade/>
  </p:transition>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CustomShape 1"/>
          <p:cNvSpPr/>
          <p:nvPr/>
        </p:nvSpPr>
        <p:spPr>
          <a:xfrm>
            <a:off x="423720" y="1247040"/>
            <a:ext cx="8101800" cy="3382200"/>
          </a:xfrm>
          <a:prstGeom prst="rect">
            <a:avLst/>
          </a:prstGeom>
          <a:noFill/>
          <a:ln>
            <a:noFill/>
          </a:ln>
        </p:spPr>
        <p:style>
          <a:lnRef idx="0"/>
          <a:fillRef idx="0"/>
          <a:effectRef idx="0"/>
          <a:fontRef idx="minor"/>
        </p:style>
        <p:txBody>
          <a:bodyPr lIns="90000" rIns="90000" tIns="45000" bIns="45000"/>
          <a:p>
            <a:pPr algn="just">
              <a:lnSpc>
                <a:spcPct val="100000"/>
              </a:lnSpc>
              <a:buFont typeface="Wingdings" charset="2"/>
              <a:buChar char=""/>
            </a:pPr>
            <a:r>
              <a:rPr b="1" lang="en-IN" sz="2400" strike="noStrike">
                <a:solidFill>
                  <a:srgbClr val="0000ff"/>
                </a:solidFill>
                <a:latin typeface="Calibri"/>
              </a:rPr>
              <a:t>¨ harmonize the use of certain accepted and important terms in traditional medicine; </a:t>
            </a:r>
            <a:endParaRPr/>
          </a:p>
          <a:p>
            <a:pPr algn="just">
              <a:lnSpc>
                <a:spcPct val="100000"/>
              </a:lnSpc>
              <a:buFont typeface="Wingdings" charset="2"/>
              <a:buChar char=""/>
            </a:pPr>
            <a:r>
              <a:rPr b="1" lang="en-IN" sz="2400" strike="noStrike">
                <a:solidFill>
                  <a:srgbClr val="0000ff"/>
                </a:solidFill>
                <a:latin typeface="Calibri"/>
              </a:rPr>
              <a:t>¨ summarize key issues for developing methodologies for research and evaluation of traditional medicine; </a:t>
            </a:r>
            <a:endParaRPr/>
          </a:p>
          <a:p>
            <a:pPr algn="just">
              <a:lnSpc>
                <a:spcPct val="100000"/>
              </a:lnSpc>
              <a:buFont typeface="Wingdings" charset="2"/>
              <a:buChar char=""/>
            </a:pPr>
            <a:r>
              <a:rPr b="1" lang="en-IN" sz="2400" strike="noStrike">
                <a:solidFill>
                  <a:srgbClr val="0000ff"/>
                </a:solidFill>
                <a:latin typeface="Calibri"/>
              </a:rPr>
              <a:t>¨ improve the quality and value of research in traditional medicine; and </a:t>
            </a:r>
            <a:endParaRPr/>
          </a:p>
          <a:p>
            <a:pPr algn="just">
              <a:lnSpc>
                <a:spcPct val="100000"/>
              </a:lnSpc>
              <a:buFont typeface="Wingdings" charset="2"/>
              <a:buChar char=""/>
            </a:pPr>
            <a:r>
              <a:rPr b="1" lang="en-IN" sz="2400" strike="noStrike">
                <a:solidFill>
                  <a:srgbClr val="0000ff"/>
                </a:solidFill>
                <a:latin typeface="Calibri"/>
              </a:rPr>
              <a:t>¨ provide appropriate evaluation methods to facilitate the development of regulation and registration in traditional medicine. </a:t>
            </a:r>
            <a:endParaRPr/>
          </a:p>
        </p:txBody>
      </p:sp>
      <p:sp>
        <p:nvSpPr>
          <p:cNvPr id="189" name="CustomShape 2"/>
          <p:cNvSpPr/>
          <p:nvPr/>
        </p:nvSpPr>
        <p:spPr>
          <a:xfrm>
            <a:off x="0" y="6150240"/>
            <a:ext cx="9143640" cy="700200"/>
          </a:xfrm>
          <a:prstGeom prst="rect">
            <a:avLst/>
          </a:prstGeom>
          <a:noFill/>
          <a:ln>
            <a:noFill/>
          </a:ln>
        </p:spPr>
        <p:style>
          <a:lnRef idx="0"/>
          <a:fillRef idx="0"/>
          <a:effectRef idx="0"/>
          <a:fontRef idx="minor"/>
        </p:style>
        <p:txBody>
          <a:bodyPr lIns="90000" rIns="90000" tIns="45000" bIns="45000"/>
          <a:p>
            <a:pPr algn="ctr">
              <a:lnSpc>
                <a:spcPct val="100000"/>
              </a:lnSpc>
            </a:pPr>
            <a:r>
              <a:rPr i="1" lang="en-IN" sz="2000" strike="noStrike">
                <a:solidFill>
                  <a:srgbClr val="000000"/>
                </a:solidFill>
                <a:latin typeface="Calibri"/>
              </a:rPr>
              <a:t>General Guidelines for Methodologies on Research and Evaluation of Traditional Medicine </a:t>
            </a:r>
            <a:endParaRPr/>
          </a:p>
        </p:txBody>
      </p:sp>
      <p:sp>
        <p:nvSpPr>
          <p:cNvPr id="190" name="CustomShape 3"/>
          <p:cNvSpPr/>
          <p:nvPr/>
        </p:nvSpPr>
        <p:spPr>
          <a:xfrm>
            <a:off x="590760" y="0"/>
            <a:ext cx="7356240" cy="8218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n-IN" sz="2400" strike="noStrike">
                <a:solidFill>
                  <a:srgbClr val="ff0000"/>
                </a:solidFill>
                <a:latin typeface="Calibri"/>
              </a:rPr>
              <a:t>How to improve the situation and to promote</a:t>
            </a:r>
            <a:endParaRPr/>
          </a:p>
          <a:p>
            <a:pPr algn="ctr">
              <a:lnSpc>
                <a:spcPct val="100000"/>
              </a:lnSpc>
            </a:pPr>
            <a:r>
              <a:rPr b="1" lang="en-IN" sz="2400" strike="noStrike">
                <a:solidFill>
                  <a:srgbClr val="ff0000"/>
                </a:solidFill>
                <a:latin typeface="Calibri"/>
              </a:rPr>
              <a:t> </a:t>
            </a:r>
            <a:r>
              <a:rPr b="1" lang="en-IN" sz="2400" strike="noStrike">
                <a:solidFill>
                  <a:srgbClr val="ff0000"/>
                </a:solidFill>
                <a:latin typeface="Calibri"/>
              </a:rPr>
              <a:t>the proper use and development of traditional medicine</a:t>
            </a:r>
            <a:endParaRPr/>
          </a:p>
        </p:txBody>
      </p:sp>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TextShape 1"/>
          <p:cNvSpPr txBox="1"/>
          <p:nvPr/>
        </p:nvSpPr>
        <p:spPr>
          <a:xfrm>
            <a:off x="207720" y="107280"/>
            <a:ext cx="8242920" cy="685440"/>
          </a:xfrm>
          <a:prstGeom prst="rect">
            <a:avLst/>
          </a:prstGeom>
          <a:noFill/>
          <a:ln>
            <a:noFill/>
          </a:ln>
        </p:spPr>
        <p:txBody>
          <a:bodyPr anchor="ctr"/>
          <a:p>
            <a:pPr algn="ctr">
              <a:lnSpc>
                <a:spcPct val="100000"/>
              </a:lnSpc>
            </a:pPr>
            <a:r>
              <a:rPr lang="en-US" sz="3450" strike="noStrike">
                <a:solidFill>
                  <a:srgbClr val="000000"/>
                </a:solidFill>
                <a:latin typeface="Arial"/>
              </a:rPr>
              <a:t>  </a:t>
            </a:r>
            <a:r>
              <a:rPr lang="en-US" sz="3450" strike="noStrike">
                <a:solidFill>
                  <a:srgbClr val="000000"/>
                </a:solidFill>
                <a:latin typeface="Arial"/>
              </a:rPr>
              <a:t>Indian Healthcare &amp; Medical Paradox</a:t>
            </a:r>
            <a:endParaRPr/>
          </a:p>
        </p:txBody>
      </p:sp>
      <p:sp>
        <p:nvSpPr>
          <p:cNvPr id="136" name="CustomShape 2"/>
          <p:cNvSpPr/>
          <p:nvPr/>
        </p:nvSpPr>
        <p:spPr>
          <a:xfrm rot="16200000">
            <a:off x="1083960" y="966240"/>
            <a:ext cx="2403720" cy="4571640"/>
          </a:xfrm>
          <a:prstGeom prst="roundRect">
            <a:avLst>
              <a:gd name="adj" fmla="val 16667"/>
            </a:avLst>
          </a:prstGeom>
          <a:solidFill>
            <a:schemeClr val="accent2">
              <a:lumMod val="20000"/>
              <a:lumOff val="80000"/>
            </a:schemeClr>
          </a:solidFill>
          <a:ln>
            <a:solidFill>
              <a:schemeClr val="lt1">
                <a:hueOff val="0"/>
                <a:satOff val="0"/>
                <a:lumOff val="0"/>
                <a:alphaOff val="0"/>
              </a:schemeClr>
            </a:solidFill>
            <a:round/>
          </a:ln>
        </p:spPr>
        <p:style>
          <a:lnRef idx="2"/>
          <a:fillRef idx="0"/>
          <a:effectRef idx="0"/>
          <a:fontRef idx="minor"/>
        </p:style>
        <p:txBody>
          <a:bodyPr lIns="170640" rIns="170640" tIns="1254600" bIns="1855800" anchor="ctr" vert="vert"/>
          <a:p>
            <a:pPr algn="ctr">
              <a:lnSpc>
                <a:spcPct val="100000"/>
              </a:lnSpc>
            </a:pPr>
            <a:r>
              <a:rPr lang="en-IN" sz="2400" strike="noStrike">
                <a:solidFill>
                  <a:srgbClr val="262626"/>
                </a:solidFill>
                <a:latin typeface="Arial"/>
                <a:ea typeface="Segoe UI"/>
              </a:rPr>
              <a:t>States with </a:t>
            </a:r>
            <a:r>
              <a:rPr lang="en-IN" sz="2400" strike="noStrike">
                <a:solidFill>
                  <a:srgbClr val="ff0000"/>
                </a:solidFill>
                <a:latin typeface="Arial"/>
                <a:ea typeface="Segoe UI"/>
              </a:rPr>
              <a:t>high MMR/IMR </a:t>
            </a:r>
            <a:r>
              <a:rPr lang="en-IN" sz="2400" strike="noStrike">
                <a:solidFill>
                  <a:srgbClr val="262626"/>
                </a:solidFill>
                <a:latin typeface="Arial"/>
                <a:ea typeface="Segoe UI"/>
              </a:rPr>
              <a:t>(Bimaru) (&gt;60/1000 live births) and </a:t>
            </a:r>
            <a:r>
              <a:rPr lang="en-IN" sz="2400" strike="noStrike">
                <a:solidFill>
                  <a:srgbClr val="ff0000"/>
                </a:solidFill>
                <a:latin typeface="Arial"/>
                <a:ea typeface="Segoe UI"/>
              </a:rPr>
              <a:t>low MMR/IMR </a:t>
            </a:r>
            <a:r>
              <a:rPr lang="en-IN" sz="2400" strike="noStrike">
                <a:solidFill>
                  <a:srgbClr val="262626"/>
                </a:solidFill>
                <a:latin typeface="Arial"/>
                <a:ea typeface="Segoe UI"/>
              </a:rPr>
              <a:t>(&lt;15/1000 births) (Kerala, Tamil Nadu)</a:t>
            </a:r>
            <a:endParaRPr/>
          </a:p>
        </p:txBody>
      </p:sp>
      <p:sp>
        <p:nvSpPr>
          <p:cNvPr id="137" name="CustomShape 3"/>
          <p:cNvSpPr/>
          <p:nvPr/>
        </p:nvSpPr>
        <p:spPr>
          <a:xfrm>
            <a:off x="4572000" y="2049840"/>
            <a:ext cx="4571640" cy="1933920"/>
          </a:xfrm>
          <a:prstGeom prst="roundRect">
            <a:avLst>
              <a:gd name="adj" fmla="val 16667"/>
            </a:avLst>
          </a:prstGeom>
          <a:solidFill>
            <a:srgbClr val="ffffcc"/>
          </a:solidFill>
          <a:ln>
            <a:solidFill>
              <a:schemeClr val="lt1">
                <a:hueOff val="0"/>
                <a:satOff val="0"/>
                <a:lumOff val="0"/>
                <a:alphaOff val="0"/>
              </a:schemeClr>
            </a:solidFill>
            <a:round/>
          </a:ln>
        </p:spPr>
        <p:style>
          <a:lnRef idx="2"/>
          <a:fillRef idx="0"/>
          <a:effectRef idx="0"/>
          <a:fontRef idx="minor"/>
        </p:style>
        <p:txBody>
          <a:bodyPr lIns="170640" rIns="170640" tIns="241560" bIns="725040" anchor="ctr"/>
          <a:p>
            <a:pPr algn="ctr">
              <a:lnSpc>
                <a:spcPct val="100000"/>
              </a:lnSpc>
            </a:pPr>
            <a:endParaRPr/>
          </a:p>
          <a:p>
            <a:pPr algn="ctr">
              <a:lnSpc>
                <a:spcPct val="100000"/>
              </a:lnSpc>
            </a:pPr>
            <a:r>
              <a:rPr lang="en-IN" sz="2400" strike="noStrike">
                <a:solidFill>
                  <a:srgbClr val="262626"/>
                </a:solidFill>
                <a:latin typeface="Arial"/>
                <a:ea typeface="Segoe UI"/>
              </a:rPr>
              <a:t>Highest number of both extremes, </a:t>
            </a:r>
            <a:r>
              <a:rPr i="1" lang="en-IN" sz="2400" strike="noStrike">
                <a:solidFill>
                  <a:srgbClr val="376092"/>
                </a:solidFill>
                <a:latin typeface="Arial"/>
                <a:ea typeface="Segoe UI"/>
              </a:rPr>
              <a:t>rich and poor, </a:t>
            </a:r>
            <a:r>
              <a:rPr i="1" lang="en-IN" sz="2400" strike="noStrike">
                <a:solidFill>
                  <a:srgbClr val="002060"/>
                </a:solidFill>
                <a:latin typeface="Arial"/>
                <a:ea typeface="Segoe UI"/>
              </a:rPr>
              <a:t>obese and malnourished</a:t>
            </a:r>
            <a:endParaRPr/>
          </a:p>
        </p:txBody>
      </p:sp>
      <p:sp>
        <p:nvSpPr>
          <p:cNvPr id="138" name="CustomShape 4"/>
          <p:cNvSpPr/>
          <p:nvPr/>
        </p:nvSpPr>
        <p:spPr>
          <a:xfrm rot="10800000">
            <a:off x="4572000" y="6858000"/>
            <a:ext cx="4571640" cy="2403720"/>
          </a:xfrm>
          <a:prstGeom prst="roundRect">
            <a:avLst>
              <a:gd name="adj" fmla="val 16667"/>
            </a:avLst>
          </a:prstGeom>
          <a:solidFill>
            <a:schemeClr val="accent4">
              <a:lumMod val="20000"/>
              <a:lumOff val="80000"/>
            </a:schemeClr>
          </a:solidFill>
          <a:ln>
            <a:solidFill>
              <a:schemeClr val="lt1">
                <a:hueOff val="0"/>
                <a:satOff val="0"/>
                <a:lumOff val="0"/>
                <a:alphaOff val="0"/>
              </a:schemeClr>
            </a:solidFill>
            <a:round/>
          </a:ln>
        </p:spPr>
        <p:style>
          <a:lnRef idx="2"/>
          <a:fillRef idx="0"/>
          <a:effectRef idx="0"/>
          <a:fontRef idx="minor"/>
        </p:style>
        <p:txBody>
          <a:bodyPr lIns="170640" rIns="170640" tIns="859680" bIns="258480" anchor="ctr"/>
          <a:p>
            <a:pPr algn="ctr">
              <a:lnSpc>
                <a:spcPct val="100000"/>
              </a:lnSpc>
            </a:pPr>
            <a:r>
              <a:rPr lang="en-IN" sz="2400" strike="noStrike">
                <a:solidFill>
                  <a:srgbClr val="262626"/>
                </a:solidFill>
                <a:latin typeface="Arial"/>
                <a:ea typeface="Segoe UI"/>
              </a:rPr>
              <a:t>Twin epidemic of </a:t>
            </a:r>
            <a:r>
              <a:rPr lang="en-IN" sz="2400" strike="noStrike">
                <a:solidFill>
                  <a:srgbClr val="ff0000"/>
                </a:solidFill>
                <a:latin typeface="Arial"/>
                <a:ea typeface="Segoe UI"/>
              </a:rPr>
              <a:t>continuing/emerging infectious diseases </a:t>
            </a:r>
            <a:r>
              <a:rPr lang="en-IN" sz="2400" strike="noStrike">
                <a:solidFill>
                  <a:srgbClr val="262626"/>
                </a:solidFill>
                <a:latin typeface="Arial"/>
                <a:ea typeface="Segoe UI"/>
              </a:rPr>
              <a:t>as well as </a:t>
            </a:r>
            <a:r>
              <a:rPr lang="en-IN" sz="2400" strike="noStrike">
                <a:solidFill>
                  <a:srgbClr val="00b050"/>
                </a:solidFill>
                <a:latin typeface="Arial"/>
                <a:ea typeface="Segoe UI"/>
              </a:rPr>
              <a:t>chronic degenerative diseases. </a:t>
            </a:r>
            <a:endParaRPr/>
          </a:p>
          <a:p>
            <a:pPr algn="ctr">
              <a:lnSpc>
                <a:spcPct val="90000"/>
              </a:lnSpc>
            </a:pPr>
            <a:endParaRPr/>
          </a:p>
        </p:txBody>
      </p:sp>
      <p:sp>
        <p:nvSpPr>
          <p:cNvPr id="139" name="CustomShape 5"/>
          <p:cNvSpPr/>
          <p:nvPr/>
        </p:nvSpPr>
        <p:spPr>
          <a:xfrm rot="5400000">
            <a:off x="5656320" y="3369600"/>
            <a:ext cx="2403720" cy="4571640"/>
          </a:xfrm>
          <a:prstGeom prst="roundRect">
            <a:avLst>
              <a:gd name="adj" fmla="val 16667"/>
            </a:avLst>
          </a:prstGeom>
          <a:solidFill>
            <a:schemeClr val="accent6">
              <a:lumMod val="40000"/>
              <a:lumOff val="60000"/>
            </a:schemeClr>
          </a:solidFill>
          <a:ln>
            <a:solidFill>
              <a:schemeClr val="lt1">
                <a:hueOff val="0"/>
                <a:satOff val="0"/>
                <a:lumOff val="0"/>
                <a:alphaOff val="0"/>
              </a:schemeClr>
            </a:solidFill>
            <a:round/>
          </a:ln>
        </p:spPr>
        <p:style>
          <a:lnRef idx="2"/>
          <a:fillRef idx="0"/>
          <a:effectRef idx="0"/>
          <a:fontRef idx="minor"/>
        </p:style>
        <p:txBody>
          <a:bodyPr lIns="170640" rIns="170640" tIns="1943640" bIns="1342800" anchor="ctr"/>
          <a:p>
            <a:pPr algn="ctr">
              <a:lnSpc>
                <a:spcPct val="90000"/>
              </a:lnSpc>
            </a:pPr>
            <a:r>
              <a:rPr lang="en-IN" sz="2400" strike="noStrike">
                <a:solidFill>
                  <a:srgbClr val="262626"/>
                </a:solidFill>
                <a:latin typeface="Arial"/>
                <a:ea typeface="Segoe UI"/>
              </a:rPr>
              <a:t>Highest number of </a:t>
            </a:r>
            <a:r>
              <a:rPr lang="en-IN" sz="2400" strike="noStrike">
                <a:solidFill>
                  <a:srgbClr val="ff0000"/>
                </a:solidFill>
                <a:latin typeface="Arial"/>
                <a:ea typeface="Segoe UI"/>
              </a:rPr>
              <a:t>TB/HIV/Leprosy infections</a:t>
            </a:r>
            <a:endParaRPr/>
          </a:p>
          <a:p>
            <a:pPr algn="ctr">
              <a:lnSpc>
                <a:spcPct val="90000"/>
              </a:lnSpc>
            </a:pPr>
            <a:endParaRPr/>
          </a:p>
        </p:txBody>
      </p:sp>
      <p:sp>
        <p:nvSpPr>
          <p:cNvPr id="140" name="CustomShape 6"/>
          <p:cNvSpPr/>
          <p:nvPr/>
        </p:nvSpPr>
        <p:spPr>
          <a:xfrm>
            <a:off x="0" y="3730320"/>
            <a:ext cx="9143640" cy="956520"/>
          </a:xfrm>
          <a:prstGeom prst="roundRect">
            <a:avLst>
              <a:gd name="adj" fmla="val 16667"/>
            </a:avLst>
          </a:prstGeom>
          <a:solidFill>
            <a:schemeClr val="accent5">
              <a:tint val="40000"/>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tIns="138240" bIns="137880" anchor="ctr"/>
          <a:p>
            <a:pPr algn="ctr">
              <a:lnSpc>
                <a:spcPct val="100000"/>
              </a:lnSpc>
            </a:pPr>
            <a:r>
              <a:rPr lang="en-IN" sz="2400" strike="noStrike">
                <a:solidFill>
                  <a:srgbClr val="c00000"/>
                </a:solidFill>
                <a:latin typeface="Arial"/>
                <a:ea typeface="Segoe UI"/>
              </a:rPr>
              <a:t>27% of conventional doctors </a:t>
            </a:r>
            <a:r>
              <a:rPr lang="en-IN" sz="2400" strike="noStrike">
                <a:solidFill>
                  <a:srgbClr val="000000"/>
                </a:solidFill>
                <a:latin typeface="Arial"/>
                <a:ea typeface="Segoe UI"/>
              </a:rPr>
              <a:t>for </a:t>
            </a:r>
            <a:r>
              <a:rPr b="1" lang="en-IN" sz="2400" strike="noStrike">
                <a:solidFill>
                  <a:srgbClr val="17375e"/>
                </a:solidFill>
                <a:latin typeface="Arial"/>
                <a:ea typeface="Segoe UI"/>
              </a:rPr>
              <a:t>85% of rural population </a:t>
            </a:r>
            <a:endParaRPr/>
          </a:p>
          <a:p>
            <a:pPr algn="ctr">
              <a:lnSpc>
                <a:spcPct val="100000"/>
              </a:lnSpc>
            </a:pPr>
            <a:r>
              <a:rPr lang="en-IN" sz="2400" strike="noStrike">
                <a:solidFill>
                  <a:srgbClr val="c00000"/>
                </a:solidFill>
                <a:latin typeface="Arial"/>
                <a:ea typeface="Segoe UI"/>
              </a:rPr>
              <a:t>73% of conventional doctors </a:t>
            </a:r>
            <a:r>
              <a:rPr lang="en-IN" sz="2400" strike="noStrike">
                <a:solidFill>
                  <a:srgbClr val="000000"/>
                </a:solidFill>
                <a:latin typeface="Arial"/>
                <a:ea typeface="Segoe UI"/>
              </a:rPr>
              <a:t>for </a:t>
            </a:r>
            <a:r>
              <a:rPr b="1" lang="en-IN" sz="2400" strike="noStrike">
                <a:solidFill>
                  <a:srgbClr val="1f497d"/>
                </a:solidFill>
                <a:latin typeface="Arial"/>
                <a:ea typeface="Segoe UI"/>
              </a:rPr>
              <a:t>15% of urban population</a:t>
            </a:r>
            <a:endParaRPr/>
          </a:p>
        </p:txBody>
      </p:sp>
      <p:sp>
        <p:nvSpPr>
          <p:cNvPr id="141" name="CustomShape 7"/>
          <p:cNvSpPr/>
          <p:nvPr/>
        </p:nvSpPr>
        <p:spPr>
          <a:xfrm rot="16200000">
            <a:off x="1666440" y="-65160"/>
            <a:ext cx="1068840" cy="3047760"/>
          </a:xfrm>
          <a:prstGeom prst="roundRect">
            <a:avLst>
              <a:gd name="adj" fmla="val 16667"/>
            </a:avLst>
          </a:prstGeom>
          <a:solidFill>
            <a:srgbClr val="92d050"/>
          </a:solidFill>
          <a:ln>
            <a:round/>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42" name="CustomShape 8"/>
          <p:cNvSpPr/>
          <p:nvPr/>
        </p:nvSpPr>
        <p:spPr>
          <a:xfrm>
            <a:off x="845280" y="1094400"/>
            <a:ext cx="2751840" cy="678600"/>
          </a:xfrm>
          <a:prstGeom prst="rect">
            <a:avLst/>
          </a:prstGeom>
          <a:solidFill>
            <a:srgbClr val="92d050"/>
          </a:solidFill>
          <a:ln>
            <a:noFill/>
          </a:ln>
        </p:spPr>
        <p:style>
          <a:lnRef idx="0"/>
          <a:fillRef idx="0"/>
          <a:effectRef idx="0"/>
          <a:fontRef idx="minor"/>
        </p:style>
        <p:txBody>
          <a:bodyPr lIns="128160" rIns="128160" tIns="128160" bIns="128160" anchor="ctr"/>
          <a:p>
            <a:pPr algn="ctr">
              <a:lnSpc>
                <a:spcPct val="90000"/>
              </a:lnSpc>
            </a:pPr>
            <a:r>
              <a:rPr lang="en-IN" sz="2400" strike="noStrike">
                <a:solidFill>
                  <a:srgbClr val="ffffff"/>
                </a:solidFill>
                <a:latin typeface="Arial"/>
                <a:ea typeface="Segoe UI"/>
              </a:rPr>
              <a:t>Second most populous country </a:t>
            </a:r>
            <a:endParaRPr/>
          </a:p>
        </p:txBody>
      </p:sp>
      <p:sp>
        <p:nvSpPr>
          <p:cNvPr id="143" name="CustomShape 9"/>
          <p:cNvSpPr/>
          <p:nvPr/>
        </p:nvSpPr>
        <p:spPr>
          <a:xfrm rot="16200000">
            <a:off x="6333120" y="-57960"/>
            <a:ext cx="1111320" cy="3047760"/>
          </a:xfrm>
          <a:prstGeom prst="roundRect">
            <a:avLst>
              <a:gd name="adj" fmla="val 16667"/>
            </a:avLst>
          </a:prstGeom>
          <a:solidFill>
            <a:srgbClr val="ff9900"/>
          </a:solidFill>
          <a:ln>
            <a:round/>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44" name="CustomShape 10"/>
          <p:cNvSpPr/>
          <p:nvPr/>
        </p:nvSpPr>
        <p:spPr>
          <a:xfrm>
            <a:off x="5403240" y="1020960"/>
            <a:ext cx="2895120" cy="888120"/>
          </a:xfrm>
          <a:prstGeom prst="rect">
            <a:avLst/>
          </a:prstGeom>
          <a:solidFill>
            <a:srgbClr val="ff9900"/>
          </a:solidFill>
          <a:ln>
            <a:noFill/>
          </a:ln>
        </p:spPr>
        <p:style>
          <a:lnRef idx="0"/>
          <a:fillRef idx="0"/>
          <a:effectRef idx="0"/>
          <a:fontRef idx="minor"/>
        </p:style>
        <p:txBody>
          <a:bodyPr lIns="128160" rIns="128160" tIns="128160" bIns="128160" anchor="ctr"/>
          <a:p>
            <a:pPr algn="ctr">
              <a:lnSpc>
                <a:spcPct val="100000"/>
              </a:lnSpc>
            </a:pPr>
            <a:r>
              <a:rPr lang="en-IN" sz="2000" strike="noStrike">
                <a:solidFill>
                  <a:srgbClr val="ffffff"/>
                </a:solidFill>
                <a:latin typeface="Arial"/>
                <a:ea typeface="Segoe UI"/>
              </a:rPr>
              <a:t>Healthcare structure is</a:t>
            </a:r>
            <a:endParaRPr/>
          </a:p>
          <a:p>
            <a:pPr algn="ctr">
              <a:lnSpc>
                <a:spcPct val="100000"/>
              </a:lnSpc>
            </a:pPr>
            <a:r>
              <a:rPr lang="en-IN" sz="2000" strike="noStrike">
                <a:solidFill>
                  <a:srgbClr val="ffffff"/>
                </a:solidFill>
                <a:latin typeface="Arial"/>
                <a:ea typeface="Segoe UI"/>
              </a:rPr>
              <a:t>over-burdened by increasing population </a:t>
            </a:r>
            <a:endParaRPr/>
          </a:p>
        </p:txBody>
      </p:sp>
      <p:sp>
        <p:nvSpPr>
          <p:cNvPr id="145" name="CustomShape 11"/>
          <p:cNvSpPr/>
          <p:nvPr/>
        </p:nvSpPr>
        <p:spPr>
          <a:xfrm>
            <a:off x="3299760" y="773280"/>
            <a:ext cx="2543760" cy="469440"/>
          </a:xfrm>
          <a:prstGeom prst="rect">
            <a:avLst/>
          </a:prstGeom>
          <a:noFill/>
          <a:ln>
            <a:noFill/>
          </a:ln>
        </p:spPr>
        <p:style>
          <a:lnRef idx="0"/>
          <a:fillRef idx="0"/>
          <a:effectRef idx="0"/>
          <a:fontRef idx="minor"/>
        </p:style>
        <p:txBody>
          <a:bodyPr lIns="128160" rIns="128160" tIns="128160" bIns="128160" anchor="ctr"/>
          <a:p>
            <a:pPr algn="ctr">
              <a:lnSpc>
                <a:spcPct val="90000"/>
              </a:lnSpc>
            </a:pPr>
            <a:r>
              <a:rPr b="1" lang="en-IN" sz="3200" strike="noStrike">
                <a:solidFill>
                  <a:srgbClr val="ff0000"/>
                </a:solidFill>
                <a:latin typeface="Arial"/>
                <a:ea typeface="Segoe UI"/>
              </a:rPr>
              <a:t>INDIA</a:t>
            </a:r>
            <a:endParaRPr/>
          </a:p>
        </p:txBody>
      </p:sp>
      <p:sp>
        <p:nvSpPr>
          <p:cNvPr id="146" name="CustomShape 12"/>
          <p:cNvSpPr/>
          <p:nvPr/>
        </p:nvSpPr>
        <p:spPr>
          <a:xfrm flipV="1">
            <a:off x="3763080" y="1299600"/>
            <a:ext cx="1474200" cy="608760"/>
          </a:xfrm>
          <a:prstGeom prst="leftRightUpArrow">
            <a:avLst>
              <a:gd name="adj1" fmla="val 25000"/>
              <a:gd name="adj2" fmla="val 25000"/>
              <a:gd name="adj3" fmla="val 25000"/>
            </a:avLst>
          </a:prstGeom>
          <a:solidFill>
            <a:schemeClr val="accent5">
              <a:lumMod val="40000"/>
              <a:lumOff val="60000"/>
            </a:schemeClr>
          </a:solidFill>
          <a:ln>
            <a:round/>
          </a:ln>
        </p:spPr>
        <p:style>
          <a:lnRef idx="2">
            <a:schemeClr val="accent1">
              <a:shade val="50000"/>
            </a:schemeClr>
          </a:lnRef>
          <a:fillRef idx="1">
            <a:schemeClr val="accent1"/>
          </a:fillRef>
          <a:effectRef idx="0">
            <a:schemeClr val="accent1"/>
          </a:effectRef>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CustomShape 1"/>
          <p:cNvSpPr/>
          <p:nvPr/>
        </p:nvSpPr>
        <p:spPr>
          <a:xfrm>
            <a:off x="288360" y="2120040"/>
            <a:ext cx="8703720" cy="3747960"/>
          </a:xfrm>
          <a:prstGeom prst="rect">
            <a:avLst/>
          </a:prstGeom>
          <a:noFill/>
          <a:ln>
            <a:noFill/>
          </a:ln>
        </p:spPr>
        <p:style>
          <a:lnRef idx="0"/>
          <a:fillRef idx="0"/>
          <a:effectRef idx="0"/>
          <a:fontRef idx="minor"/>
        </p:style>
        <p:txBody>
          <a:bodyPr lIns="90000" rIns="90000" tIns="45000" bIns="45000"/>
          <a:p>
            <a:pPr>
              <a:lnSpc>
                <a:spcPct val="100000"/>
              </a:lnSpc>
            </a:pPr>
            <a:r>
              <a:rPr b="1" lang="en-IN" sz="2400" strike="noStrike">
                <a:solidFill>
                  <a:srgbClr val="7030a0"/>
                </a:solidFill>
                <a:latin typeface="Calibri"/>
              </a:rPr>
              <a:t>Some of the objectives specific to the assessment of traditional medicine through clinical research are to: </a:t>
            </a:r>
            <a:endParaRPr/>
          </a:p>
          <a:p>
            <a:pPr>
              <a:lnSpc>
                <a:spcPct val="100000"/>
              </a:lnSpc>
              <a:buFont typeface="Wingdings" charset="2"/>
              <a:buChar char=""/>
            </a:pPr>
            <a:r>
              <a:rPr b="1" lang="en-IN" sz="2400" strike="noStrike">
                <a:solidFill>
                  <a:srgbClr val="0000ff"/>
                </a:solidFill>
                <a:latin typeface="Calibri"/>
              </a:rPr>
              <a:t>¨ evaluate traditional medicine in its own theoretical framework ; </a:t>
            </a:r>
            <a:endParaRPr/>
          </a:p>
          <a:p>
            <a:pPr>
              <a:lnSpc>
                <a:spcPct val="100000"/>
              </a:lnSpc>
              <a:buFont typeface="Wingdings" charset="2"/>
              <a:buChar char=""/>
            </a:pPr>
            <a:r>
              <a:rPr b="1" lang="en-IN" sz="2400" strike="noStrike">
                <a:solidFill>
                  <a:srgbClr val="0000ff"/>
                </a:solidFill>
                <a:latin typeface="Calibri"/>
              </a:rPr>
              <a:t>¨ evaluate traditional medicine in the theoretical framework of conventional medicine; </a:t>
            </a:r>
            <a:endParaRPr/>
          </a:p>
          <a:p>
            <a:pPr>
              <a:lnSpc>
                <a:spcPct val="100000"/>
              </a:lnSpc>
              <a:buFont typeface="Wingdings" charset="2"/>
              <a:buChar char=""/>
            </a:pPr>
            <a:r>
              <a:rPr b="1" lang="en-IN" sz="2400" strike="noStrike">
                <a:solidFill>
                  <a:srgbClr val="0000ff"/>
                </a:solidFill>
                <a:latin typeface="Calibri"/>
              </a:rPr>
              <a:t>¨ compare the efficacy of different systems of traditional medicine and/or conventional medicine; and </a:t>
            </a:r>
            <a:endParaRPr/>
          </a:p>
          <a:p>
            <a:pPr>
              <a:lnSpc>
                <a:spcPct val="100000"/>
              </a:lnSpc>
              <a:buFont typeface="Wingdings" charset="2"/>
              <a:buChar char=""/>
            </a:pPr>
            <a:r>
              <a:rPr b="1" lang="en-IN" sz="2400" strike="noStrike">
                <a:solidFill>
                  <a:srgbClr val="0000ff"/>
                </a:solidFill>
                <a:latin typeface="Calibri"/>
              </a:rPr>
              <a:t>¨ compare the efficacy of different traditional practices within a system of traditional medicine.</a:t>
            </a:r>
            <a:endParaRPr/>
          </a:p>
        </p:txBody>
      </p:sp>
      <p:sp>
        <p:nvSpPr>
          <p:cNvPr id="192" name="CustomShape 2"/>
          <p:cNvSpPr/>
          <p:nvPr/>
        </p:nvSpPr>
        <p:spPr>
          <a:xfrm>
            <a:off x="3245400" y="130680"/>
            <a:ext cx="2916720" cy="577800"/>
          </a:xfrm>
          <a:prstGeom prst="rect">
            <a:avLst/>
          </a:prstGeom>
          <a:noFill/>
          <a:ln>
            <a:noFill/>
          </a:ln>
        </p:spPr>
        <p:style>
          <a:lnRef idx="0"/>
          <a:fillRef idx="0"/>
          <a:effectRef idx="0"/>
          <a:fontRef idx="minor"/>
        </p:style>
        <p:txBody>
          <a:bodyPr wrap="none" lIns="90000" rIns="90000" tIns="45000" bIns="45000"/>
          <a:p>
            <a:pPr>
              <a:lnSpc>
                <a:spcPct val="100000"/>
              </a:lnSpc>
            </a:pPr>
            <a:r>
              <a:rPr b="1" lang="en-IN" sz="3200" strike="noStrike">
                <a:solidFill>
                  <a:srgbClr val="ff0000"/>
                </a:solidFill>
                <a:latin typeface="Calibri"/>
              </a:rPr>
              <a:t>Clinical research</a:t>
            </a:r>
            <a:endParaRPr/>
          </a:p>
        </p:txBody>
      </p:sp>
      <p:sp>
        <p:nvSpPr>
          <p:cNvPr id="193" name="CustomShape 3"/>
          <p:cNvSpPr/>
          <p:nvPr/>
        </p:nvSpPr>
        <p:spPr>
          <a:xfrm>
            <a:off x="468720" y="919800"/>
            <a:ext cx="8674920" cy="1187640"/>
          </a:xfrm>
          <a:prstGeom prst="rect">
            <a:avLst/>
          </a:prstGeom>
          <a:noFill/>
          <a:ln>
            <a:noFill/>
          </a:ln>
        </p:spPr>
        <p:style>
          <a:lnRef idx="0"/>
          <a:fillRef idx="0"/>
          <a:effectRef idx="0"/>
          <a:fontRef idx="minor"/>
        </p:style>
        <p:txBody>
          <a:bodyPr lIns="90000" rIns="90000" tIns="45000" bIns="45000"/>
          <a:p>
            <a:pPr algn="just">
              <a:lnSpc>
                <a:spcPct val="100000"/>
              </a:lnSpc>
            </a:pPr>
            <a:r>
              <a:rPr b="1" lang="en-IN" strike="noStrike">
                <a:solidFill>
                  <a:srgbClr val="000000"/>
                </a:solidFill>
                <a:latin typeface="Calibri"/>
              </a:rPr>
              <a:t>In addition to evaluating the safety and efficacy of traditional medicine through clinical trials, there may be a number of different objectives when evaluating traditional medicine through clinical research, as when using clinical research to evaluate conventional medicine. ]</a:t>
            </a:r>
            <a:endParaRPr/>
          </a:p>
        </p:txBody>
      </p:sp>
      <p:sp>
        <p:nvSpPr>
          <p:cNvPr id="194" name="CustomShape 4"/>
          <p:cNvSpPr/>
          <p:nvPr/>
        </p:nvSpPr>
        <p:spPr>
          <a:xfrm>
            <a:off x="415440" y="6211800"/>
            <a:ext cx="8576640" cy="639000"/>
          </a:xfrm>
          <a:prstGeom prst="rect">
            <a:avLst/>
          </a:prstGeom>
          <a:noFill/>
          <a:ln>
            <a:noFill/>
          </a:ln>
        </p:spPr>
        <p:style>
          <a:lnRef idx="0"/>
          <a:fillRef idx="0"/>
          <a:effectRef idx="0"/>
          <a:fontRef idx="minor"/>
        </p:style>
        <p:txBody>
          <a:bodyPr lIns="90000" rIns="90000" tIns="45000" bIns="45000"/>
          <a:p>
            <a:pPr algn="ctr">
              <a:lnSpc>
                <a:spcPct val="100000"/>
              </a:lnSpc>
            </a:pPr>
            <a:r>
              <a:rPr i="1" lang="en-IN" strike="noStrike">
                <a:solidFill>
                  <a:srgbClr val="000000"/>
                </a:solidFill>
                <a:latin typeface="Calibri"/>
              </a:rPr>
              <a:t>General Guidelines for Methodologies on Research and Evaluation of Traditional Medicine. WHO 2000</a:t>
            </a:r>
            <a:endParaRPr/>
          </a:p>
        </p:txBody>
      </p:sp>
    </p:spTree>
  </p:cSld>
  <p:transition spd="slow">
    <p:fade/>
  </p:transition>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5" name="Picture 1" descr=""/>
          <p:cNvPicPr/>
          <p:nvPr/>
        </p:nvPicPr>
        <p:blipFill>
          <a:blip r:embed="rId1"/>
          <a:srcRect l="23546" t="23348" r="31901" b="48486"/>
          <a:stretch/>
        </p:blipFill>
        <p:spPr>
          <a:xfrm>
            <a:off x="352080" y="679680"/>
            <a:ext cx="8536320" cy="3035520"/>
          </a:xfrm>
          <a:prstGeom prst="rect">
            <a:avLst/>
          </a:prstGeom>
          <a:ln>
            <a:noFill/>
          </a:ln>
        </p:spPr>
      </p:pic>
      <p:sp>
        <p:nvSpPr>
          <p:cNvPr id="196" name="CustomShape 1"/>
          <p:cNvSpPr/>
          <p:nvPr/>
        </p:nvSpPr>
        <p:spPr>
          <a:xfrm>
            <a:off x="751320" y="3874680"/>
            <a:ext cx="7738200" cy="2559240"/>
          </a:xfrm>
          <a:prstGeom prst="rect">
            <a:avLst/>
          </a:prstGeom>
          <a:noFill/>
          <a:ln>
            <a:noFill/>
          </a:ln>
        </p:spPr>
        <p:style>
          <a:lnRef idx="0"/>
          <a:fillRef idx="0"/>
          <a:effectRef idx="0"/>
          <a:fontRef idx="minor"/>
        </p:style>
        <p:txBody>
          <a:bodyPr lIns="90000" rIns="90000" tIns="45000" bIns="45000"/>
          <a:p>
            <a:pPr algn="just">
              <a:lnSpc>
                <a:spcPct val="100000"/>
              </a:lnSpc>
            </a:pPr>
            <a:r>
              <a:rPr b="1" lang="en-IN" strike="noStrike">
                <a:solidFill>
                  <a:srgbClr val="5c5c5c"/>
                </a:solidFill>
                <a:latin typeface="Arial"/>
              </a:rPr>
              <a:t>Abstract</a:t>
            </a:r>
            <a:endParaRPr/>
          </a:p>
          <a:p>
            <a:pPr algn="just">
              <a:lnSpc>
                <a:spcPct val="100000"/>
              </a:lnSpc>
            </a:pPr>
            <a:r>
              <a:rPr b="1" lang="en-IN" strike="noStrike">
                <a:solidFill>
                  <a:srgbClr val="2e2e2e"/>
                </a:solidFill>
                <a:latin typeface="Arial"/>
              </a:rPr>
              <a:t>Twenty-seven patients with chronic lichen simplex involving various parts of the body were treated. </a:t>
            </a:r>
            <a:r>
              <a:rPr b="1" i="1" lang="en-IN" strike="noStrike">
                <a:solidFill>
                  <a:srgbClr val="2e2e2e"/>
                </a:solidFill>
                <a:latin typeface="Arial"/>
              </a:rPr>
              <a:t>Hydrocotyle</a:t>
            </a:r>
            <a:r>
              <a:rPr b="1" lang="en-IN" strike="noStrike">
                <a:solidFill>
                  <a:srgbClr val="2e2e2e"/>
                </a:solidFill>
                <a:latin typeface="Arial"/>
              </a:rPr>
              <a:t> was prescribed to 21 patients in different potencies (6c, 30c, 200c, 1 M, 10 M), </a:t>
            </a:r>
            <a:r>
              <a:rPr b="1" i="1" lang="en-IN" strike="noStrike">
                <a:solidFill>
                  <a:srgbClr val="2e2e2e"/>
                </a:solidFill>
                <a:latin typeface="Arial"/>
              </a:rPr>
              <a:t>Thuja</a:t>
            </a:r>
            <a:r>
              <a:rPr b="1" lang="en-IN" strike="noStrike">
                <a:solidFill>
                  <a:srgbClr val="2e2e2e"/>
                </a:solidFill>
                <a:latin typeface="Arial"/>
              </a:rPr>
              <a:t> to three patients (1 M, 10 M), </a:t>
            </a:r>
            <a:r>
              <a:rPr b="1" i="1" lang="en-IN" strike="noStrike">
                <a:solidFill>
                  <a:srgbClr val="2e2e2e"/>
                </a:solidFill>
                <a:latin typeface="Arial"/>
              </a:rPr>
              <a:t>Graphites</a:t>
            </a:r>
            <a:r>
              <a:rPr b="1" lang="en-IN" strike="noStrike">
                <a:solidFill>
                  <a:srgbClr val="2e2e2e"/>
                </a:solidFill>
                <a:latin typeface="Arial"/>
              </a:rPr>
              <a:t> (6c), </a:t>
            </a:r>
            <a:r>
              <a:rPr b="1" i="1" lang="en-IN" strike="noStrike">
                <a:solidFill>
                  <a:srgbClr val="2e2e2e"/>
                </a:solidFill>
                <a:latin typeface="Arial"/>
              </a:rPr>
              <a:t>Kali bich</a:t>
            </a:r>
            <a:r>
              <a:rPr b="1" lang="en-IN" strike="noStrike">
                <a:solidFill>
                  <a:srgbClr val="2e2e2e"/>
                </a:solidFill>
                <a:latin typeface="Arial"/>
              </a:rPr>
              <a:t> (30c) and </a:t>
            </a:r>
            <a:r>
              <a:rPr b="1" i="1" lang="en-IN" strike="noStrike">
                <a:solidFill>
                  <a:srgbClr val="2e2e2e"/>
                </a:solidFill>
                <a:latin typeface="Arial"/>
              </a:rPr>
              <a:t>Sulphur</a:t>
            </a:r>
            <a:r>
              <a:rPr b="1" lang="en-IN" strike="noStrike">
                <a:solidFill>
                  <a:srgbClr val="2e2e2e"/>
                </a:solidFill>
                <a:latin typeface="Arial"/>
              </a:rPr>
              <a:t> (200c) to one patient each during 1 year study period. Only two patients showed complete improvement with </a:t>
            </a:r>
            <a:r>
              <a:rPr b="1" i="1" lang="en-IN" strike="noStrike">
                <a:solidFill>
                  <a:srgbClr val="2e2e2e"/>
                </a:solidFill>
                <a:latin typeface="Arial"/>
              </a:rPr>
              <a:t>Thuja</a:t>
            </a:r>
            <a:r>
              <a:rPr b="1" lang="en-IN" strike="noStrike">
                <a:solidFill>
                  <a:srgbClr val="2e2e2e"/>
                </a:solidFill>
                <a:latin typeface="Arial"/>
              </a:rPr>
              <a:t> and one with </a:t>
            </a:r>
            <a:r>
              <a:rPr b="1" i="1" lang="en-IN" strike="noStrike">
                <a:solidFill>
                  <a:srgbClr val="2e2e2e"/>
                </a:solidFill>
                <a:latin typeface="Arial"/>
              </a:rPr>
              <a:t>Graphites</a:t>
            </a:r>
            <a:r>
              <a:rPr b="1" lang="en-IN" strike="noStrike">
                <a:solidFill>
                  <a:srgbClr val="2e2e2e"/>
                </a:solidFill>
                <a:latin typeface="Arial"/>
              </a:rPr>
              <a:t>. In other cases, the response was limited to partial relief itching.</a:t>
            </a:r>
            <a:endParaRPr/>
          </a:p>
        </p:txBody>
      </p:sp>
    </p:spTree>
  </p:cSld>
  <p:transition spd="slow">
    <p:fade/>
  </p:transition>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7" name="Picture 1" descr=""/>
          <p:cNvPicPr/>
          <p:nvPr/>
        </p:nvPicPr>
        <p:blipFill>
          <a:blip r:embed="rId1"/>
          <a:srcRect l="24307" t="22487" r="31901" b="26430"/>
          <a:stretch/>
        </p:blipFill>
        <p:spPr>
          <a:xfrm>
            <a:off x="599040" y="300960"/>
            <a:ext cx="7769160" cy="5096880"/>
          </a:xfrm>
          <a:prstGeom prst="rect">
            <a:avLst/>
          </a:prstGeom>
          <a:ln>
            <a:noFill/>
          </a:ln>
        </p:spPr>
      </p:pic>
    </p:spTree>
  </p:cSld>
  <p:transition spd="slow">
    <p:fade/>
  </p:transition>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8" name="Picture 1" descr=""/>
          <p:cNvPicPr/>
          <p:nvPr/>
        </p:nvPicPr>
        <p:blipFill>
          <a:blip r:embed="rId1"/>
          <a:srcRect l="24812" t="6513" r="32154" b="12925"/>
          <a:stretch/>
        </p:blipFill>
        <p:spPr>
          <a:xfrm>
            <a:off x="393480" y="243000"/>
            <a:ext cx="8310240" cy="6388920"/>
          </a:xfrm>
          <a:prstGeom prst="rect">
            <a:avLst/>
          </a:prstGeom>
          <a:ln>
            <a:noFill/>
          </a:ln>
        </p:spPr>
      </p:pic>
    </p:spTree>
  </p:cSld>
  <p:transition spd="slow">
    <p:fade/>
  </p:transition>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9" name="Picture 1" descr=""/>
          <p:cNvPicPr/>
          <p:nvPr/>
        </p:nvPicPr>
        <p:blipFill>
          <a:blip r:embed="rId1"/>
          <a:srcRect l="24179" t="14613" r="32407" b="19900"/>
          <a:stretch/>
        </p:blipFill>
        <p:spPr>
          <a:xfrm>
            <a:off x="231480" y="173520"/>
            <a:ext cx="8449200" cy="4826160"/>
          </a:xfrm>
          <a:prstGeom prst="rect">
            <a:avLst/>
          </a:prstGeom>
          <a:ln>
            <a:noFill/>
          </a:ln>
        </p:spPr>
      </p:pic>
      <p:sp>
        <p:nvSpPr>
          <p:cNvPr id="200" name="CustomShape 1"/>
          <p:cNvSpPr/>
          <p:nvPr/>
        </p:nvSpPr>
        <p:spPr>
          <a:xfrm>
            <a:off x="231480" y="5183280"/>
            <a:ext cx="8900640" cy="913320"/>
          </a:xfrm>
          <a:prstGeom prst="rect">
            <a:avLst/>
          </a:prstGeom>
          <a:noFill/>
          <a:ln>
            <a:noFill/>
          </a:ln>
        </p:spPr>
        <p:style>
          <a:lnRef idx="0"/>
          <a:fillRef idx="0"/>
          <a:effectRef idx="0"/>
          <a:fontRef idx="minor"/>
        </p:style>
        <p:txBody>
          <a:bodyPr lIns="90000" rIns="90000" tIns="45000" bIns="45000"/>
          <a:p>
            <a:pPr algn="just">
              <a:lnSpc>
                <a:spcPct val="100000"/>
              </a:lnSpc>
            </a:pPr>
            <a:r>
              <a:rPr b="1" lang="en-IN" strike="noStrike">
                <a:solidFill>
                  <a:srgbClr val="2e2e2e"/>
                </a:solidFill>
                <a:latin typeface="Arial"/>
              </a:rPr>
              <a:t>Add on homeopathy in addition to standard therapy appears to improve outcome in MDR-TB. Larger scale studies using a standardized homeopathic treatment regime should be conducted.</a:t>
            </a:r>
            <a:endParaRPr/>
          </a:p>
        </p:txBody>
      </p:sp>
    </p:spTree>
  </p:cSld>
  <p:transition spd="slow">
    <p:fade/>
  </p:transition>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1" name="Picture 3" descr=""/>
          <p:cNvPicPr/>
          <p:nvPr/>
        </p:nvPicPr>
        <p:blipFill>
          <a:blip r:embed="rId1"/>
          <a:srcRect l="3295" t="10450" r="48900" b="7828"/>
          <a:stretch/>
        </p:blipFill>
        <p:spPr>
          <a:xfrm>
            <a:off x="1486080" y="1714680"/>
            <a:ext cx="6197400" cy="4285800"/>
          </a:xfrm>
          <a:prstGeom prst="rect">
            <a:avLst/>
          </a:prstGeom>
          <a:ln>
            <a:noFill/>
          </a:ln>
        </p:spPr>
      </p:pic>
      <p:sp>
        <p:nvSpPr>
          <p:cNvPr id="202" name="CustomShape 1"/>
          <p:cNvSpPr/>
          <p:nvPr/>
        </p:nvSpPr>
        <p:spPr>
          <a:xfrm>
            <a:off x="228600" y="685800"/>
            <a:ext cx="8248320" cy="821880"/>
          </a:xfrm>
          <a:prstGeom prst="rect">
            <a:avLst/>
          </a:prstGeom>
          <a:noFill/>
          <a:ln>
            <a:noFill/>
          </a:ln>
        </p:spPr>
        <p:style>
          <a:lnRef idx="0"/>
          <a:fillRef idx="0"/>
          <a:effectRef idx="0"/>
          <a:fontRef idx="minor"/>
        </p:style>
        <p:txBody>
          <a:bodyPr lIns="90000" rIns="90000" tIns="45000" bIns="45000"/>
          <a:p>
            <a:pPr algn="ctr">
              <a:lnSpc>
                <a:spcPct val="100000"/>
              </a:lnSpc>
            </a:pPr>
            <a:r>
              <a:rPr b="1" lang="en-IN" sz="2400" strike="noStrike">
                <a:solidFill>
                  <a:srgbClr val="ff0000"/>
                </a:solidFill>
                <a:latin typeface="Times New Roman"/>
              </a:rPr>
              <a:t>ANECDOTAL EVIDENCE ON ENCEPHALITIS</a:t>
            </a:r>
            <a:endParaRPr/>
          </a:p>
          <a:p>
            <a:pPr algn="ctr">
              <a:lnSpc>
                <a:spcPct val="100000"/>
              </a:lnSpc>
            </a:pPr>
            <a:r>
              <a:rPr b="1" lang="en-IN" sz="2400" strike="noStrike">
                <a:solidFill>
                  <a:srgbClr val="ff0000"/>
                </a:solidFill>
                <a:latin typeface="Times New Roman"/>
              </a:rPr>
              <a:t>HOMOEOPATHY</a:t>
            </a:r>
            <a:endParaRPr/>
          </a:p>
        </p:txBody>
      </p:sp>
      <p:sp>
        <p:nvSpPr>
          <p:cNvPr id="203" name="CustomShape 2"/>
          <p:cNvSpPr/>
          <p:nvPr/>
        </p:nvSpPr>
        <p:spPr>
          <a:xfrm rot="6867600">
            <a:off x="3969000" y="3074400"/>
            <a:ext cx="2428560" cy="2574720"/>
          </a:xfrm>
          <a:prstGeom prst="wedgeEllipseCallout">
            <a:avLst>
              <a:gd name="adj1" fmla="val -28200"/>
              <a:gd name="adj2" fmla="val 133001"/>
            </a:avLst>
          </a:prstGeom>
          <a:solidFill>
            <a:srgbClr val="fdeada"/>
          </a:solidFill>
          <a:ln w="25560">
            <a:solidFill>
              <a:srgbClr val="3a5f8b"/>
            </a:solidFill>
            <a:round/>
          </a:ln>
        </p:spPr>
        <p:style>
          <a:lnRef idx="0"/>
          <a:fillRef idx="0"/>
          <a:effectRef idx="0"/>
          <a:fontRef idx="minor"/>
        </p:style>
        <p:txBody>
          <a:bodyPr lIns="90000" rIns="90000" tIns="45000" bIns="45000" anchor="ctr" vert="vert270"/>
          <a:p>
            <a:pPr algn="ctr">
              <a:lnSpc>
                <a:spcPct val="100000"/>
              </a:lnSpc>
            </a:pPr>
            <a:r>
              <a:rPr lang="en-IN" sz="2100" strike="noStrike">
                <a:solidFill>
                  <a:srgbClr val="ff0000"/>
                </a:solidFill>
                <a:latin typeface="Calibri"/>
              </a:rPr>
              <a:t>Bell, Acon., Bry, Camph, Carb.v, Con., Cupr, Hell, Hyos, Kali br., Merc., Op, Op., Phos., Sil., Tub.  </a:t>
            </a:r>
            <a:endParaRPr/>
          </a:p>
        </p:txBody>
      </p:sp>
    </p:spTree>
  </p:cSld>
  <p:transition spd="slow">
    <p:fade/>
  </p:transition>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4" name="Picture 1" descr=""/>
          <p:cNvPicPr/>
          <p:nvPr/>
        </p:nvPicPr>
        <p:blipFill>
          <a:blip r:embed="rId1"/>
          <a:srcRect l="26584" t="17314" r="29749" b="22378"/>
          <a:stretch/>
        </p:blipFill>
        <p:spPr>
          <a:xfrm>
            <a:off x="724680" y="0"/>
            <a:ext cx="7678080" cy="5964480"/>
          </a:xfrm>
          <a:prstGeom prst="rect">
            <a:avLst/>
          </a:prstGeom>
          <a:ln>
            <a:noFill/>
          </a:ln>
        </p:spPr>
      </p:pic>
      <p:sp>
        <p:nvSpPr>
          <p:cNvPr id="205" name="CustomShape 1"/>
          <p:cNvSpPr/>
          <p:nvPr/>
        </p:nvSpPr>
        <p:spPr>
          <a:xfrm>
            <a:off x="1047600" y="5815080"/>
            <a:ext cx="7436520" cy="1005120"/>
          </a:xfrm>
          <a:prstGeom prst="rect">
            <a:avLst/>
          </a:prstGeom>
          <a:noFill/>
          <a:ln>
            <a:noFill/>
          </a:ln>
        </p:spPr>
        <p:style>
          <a:lnRef idx="0"/>
          <a:fillRef idx="0"/>
          <a:effectRef idx="0"/>
          <a:fontRef idx="minor"/>
        </p:style>
        <p:txBody>
          <a:bodyPr lIns="90000" rIns="90000" tIns="45000" bIns="45000"/>
          <a:p>
            <a:pPr>
              <a:lnSpc>
                <a:spcPct val="100000"/>
              </a:lnSpc>
            </a:pPr>
            <a:r>
              <a:rPr b="1" lang="en-IN" sz="2000" strike="noStrike">
                <a:solidFill>
                  <a:srgbClr val="000000"/>
                </a:solidFill>
                <a:latin typeface="Calibri"/>
              </a:rPr>
              <a:t>*The article was originally published in American Journal of Infectious Diseases 6(2): 24-28, 2010. Article is reprinted with the consent of the author and the publisher.</a:t>
            </a:r>
            <a:endParaRPr/>
          </a:p>
        </p:txBody>
      </p:sp>
    </p:spTree>
  </p:cSld>
  <p:transition spd="slow">
    <p:fade/>
  </p:transition>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6" name="Picture 1" descr=""/>
          <p:cNvPicPr/>
          <p:nvPr/>
        </p:nvPicPr>
        <p:blipFill>
          <a:blip r:embed="rId1"/>
          <a:srcRect l="26331" t="22714" r="27978" b="18099"/>
          <a:stretch/>
        </p:blipFill>
        <p:spPr>
          <a:xfrm>
            <a:off x="783000" y="0"/>
            <a:ext cx="7752960" cy="5648040"/>
          </a:xfrm>
          <a:prstGeom prst="rect">
            <a:avLst/>
          </a:prstGeom>
          <a:ln>
            <a:noFill/>
          </a:ln>
        </p:spPr>
      </p:pic>
    </p:spTree>
  </p:cSld>
  <p:transition spd="slow">
    <p:fade/>
  </p:transition>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CustomShape 1"/>
          <p:cNvSpPr/>
          <p:nvPr/>
        </p:nvSpPr>
        <p:spPr>
          <a:xfrm>
            <a:off x="1143000" y="152280"/>
            <a:ext cx="670536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en-IN" sz="2800" strike="noStrike">
                <a:solidFill>
                  <a:srgbClr val="000000"/>
                </a:solidFill>
                <a:latin typeface="Times New Roman"/>
                <a:ea typeface="ＭＳ Ｐゴシック"/>
              </a:rPr>
              <a:t>Clinical Study ongoing on AES by CCRH </a:t>
            </a:r>
            <a:endParaRPr/>
          </a:p>
        </p:txBody>
      </p:sp>
      <p:sp>
        <p:nvSpPr>
          <p:cNvPr id="208" name="CustomShape 2"/>
          <p:cNvSpPr/>
          <p:nvPr/>
        </p:nvSpPr>
        <p:spPr>
          <a:xfrm>
            <a:off x="304920" y="762120"/>
            <a:ext cx="8838720" cy="1447560"/>
          </a:xfrm>
          <a:prstGeom prst="ellipse">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IN" sz="2000" strike="noStrike">
                <a:solidFill>
                  <a:srgbClr val="ff0066"/>
                </a:solidFill>
                <a:latin typeface="Times New Roman"/>
              </a:rPr>
              <a:t>Proposal to conduct randomized, double blind placebo controlled trial of homeopathic medicines-vs-placebo as add on to institutional management protocol for viral encephalitis (VE)  in 2010</a:t>
            </a:r>
            <a:endParaRPr/>
          </a:p>
        </p:txBody>
      </p:sp>
      <p:sp>
        <p:nvSpPr>
          <p:cNvPr id="209" name="CustomShape 3"/>
          <p:cNvSpPr/>
          <p:nvPr/>
        </p:nvSpPr>
        <p:spPr>
          <a:xfrm>
            <a:off x="4572000" y="2286000"/>
            <a:ext cx="228240" cy="60912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10" name="CustomShape 4"/>
          <p:cNvSpPr/>
          <p:nvPr/>
        </p:nvSpPr>
        <p:spPr>
          <a:xfrm>
            <a:off x="609480" y="2895480"/>
            <a:ext cx="8000640" cy="1142640"/>
          </a:xfrm>
          <a:prstGeom prst="ellipse">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IN" sz="2000" strike="noStrike">
                <a:solidFill>
                  <a:srgbClr val="0033cc"/>
                </a:solidFill>
                <a:latin typeface="Times New Roman"/>
              </a:rPr>
              <a:t>However lack of clinical experience led to decision of conducting exploratory observational study in AES- 2012-13</a:t>
            </a:r>
            <a:endParaRPr/>
          </a:p>
        </p:txBody>
      </p:sp>
      <p:sp>
        <p:nvSpPr>
          <p:cNvPr id="211" name="CustomShape 5"/>
          <p:cNvSpPr/>
          <p:nvPr/>
        </p:nvSpPr>
        <p:spPr>
          <a:xfrm>
            <a:off x="533520" y="4648320"/>
            <a:ext cx="8000640" cy="1142640"/>
          </a:xfrm>
          <a:prstGeom prst="ellipse">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IN" sz="2000" strike="noStrike">
                <a:solidFill>
                  <a:srgbClr val="0033cc"/>
                </a:solidFill>
                <a:latin typeface="Times New Roman"/>
              </a:rPr>
              <a:t>An open label randomized placebo controlled  pilot trial-2013, 2014, 2015</a:t>
            </a:r>
            <a:endParaRPr/>
          </a:p>
        </p:txBody>
      </p:sp>
      <p:sp>
        <p:nvSpPr>
          <p:cNvPr id="212" name="CustomShape 6"/>
          <p:cNvSpPr/>
          <p:nvPr/>
        </p:nvSpPr>
        <p:spPr>
          <a:xfrm>
            <a:off x="4343400" y="4038480"/>
            <a:ext cx="228240" cy="60912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13" name="CustomShape 7"/>
          <p:cNvSpPr/>
          <p:nvPr/>
        </p:nvSpPr>
        <p:spPr>
          <a:xfrm>
            <a:off x="4572000" y="2133720"/>
            <a:ext cx="4571640" cy="700200"/>
          </a:xfrm>
          <a:prstGeom prst="rect">
            <a:avLst/>
          </a:prstGeom>
          <a:noFill/>
          <a:ln>
            <a:noFill/>
          </a:ln>
        </p:spPr>
        <p:style>
          <a:lnRef idx="0"/>
          <a:fillRef idx="0"/>
          <a:effectRef idx="0"/>
          <a:fontRef idx="minor"/>
        </p:style>
        <p:txBody>
          <a:bodyPr lIns="90000" rIns="90000" tIns="45000" bIns="45000"/>
          <a:p>
            <a:pPr algn="ctr">
              <a:lnSpc>
                <a:spcPct val="100000"/>
              </a:lnSpc>
            </a:pPr>
            <a:r>
              <a:rPr b="1" lang="en-IN" sz="2000" strike="noStrike">
                <a:solidFill>
                  <a:srgbClr val="00b050"/>
                </a:solidFill>
                <a:latin typeface="Times New Roman"/>
              </a:rPr>
              <a:t>Protocol obtained ethical clearance and proceeded for registration in CTRI</a:t>
            </a:r>
            <a:endParaRPr/>
          </a:p>
        </p:txBody>
      </p:sp>
    </p:spTree>
  </p:cSld>
  <p:transition spd="slow">
    <p:fade/>
  </p:transition>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14" name="Picture 1" descr=""/>
          <p:cNvPicPr/>
          <p:nvPr/>
        </p:nvPicPr>
        <p:blipFill>
          <a:blip r:embed="rId1"/>
          <a:srcRect l="18430" t="64561" r="32726" b="9641"/>
          <a:stretch/>
        </p:blipFill>
        <p:spPr>
          <a:xfrm>
            <a:off x="468360" y="2709000"/>
            <a:ext cx="8351640" cy="3872520"/>
          </a:xfrm>
          <a:prstGeom prst="rect">
            <a:avLst/>
          </a:prstGeom>
          <a:ln>
            <a:noFill/>
          </a:ln>
        </p:spPr>
      </p:pic>
      <p:pic>
        <p:nvPicPr>
          <p:cNvPr id="215" name="Picture 3" descr=""/>
          <p:cNvPicPr/>
          <p:nvPr/>
        </p:nvPicPr>
        <p:blipFill>
          <a:blip r:embed="rId2"/>
          <a:srcRect l="18430" t="13891" r="25819" b="68626"/>
          <a:stretch/>
        </p:blipFill>
        <p:spPr>
          <a:xfrm>
            <a:off x="468360" y="620640"/>
            <a:ext cx="8351640" cy="2088000"/>
          </a:xfrm>
          <a:prstGeom prst="rect">
            <a:avLst/>
          </a:prstGeom>
          <a:ln>
            <a:noFill/>
          </a:ln>
        </p:spPr>
      </p:pic>
      <p:sp>
        <p:nvSpPr>
          <p:cNvPr id="216" name="CustomShape 1"/>
          <p:cNvSpPr/>
          <p:nvPr/>
        </p:nvSpPr>
        <p:spPr>
          <a:xfrm>
            <a:off x="6372360" y="5877360"/>
            <a:ext cx="1799640" cy="516960"/>
          </a:xfrm>
          <a:prstGeom prst="rect">
            <a:avLst/>
          </a:prstGeom>
          <a:noFill/>
          <a:ln>
            <a:noFill/>
          </a:ln>
        </p:spPr>
        <p:style>
          <a:lnRef idx="0"/>
          <a:fillRef idx="0"/>
          <a:effectRef idx="0"/>
          <a:fontRef idx="minor"/>
        </p:style>
        <p:txBody>
          <a:bodyPr lIns="90000" rIns="90000" tIns="45000" bIns="45000"/>
          <a:p>
            <a:pPr>
              <a:lnSpc>
                <a:spcPct val="100000"/>
              </a:lnSpc>
            </a:pPr>
            <a:r>
              <a:rPr b="1" lang="en-IN" sz="2800" strike="noStrike">
                <a:solidFill>
                  <a:srgbClr val="ff0000"/>
                </a:solidFill>
                <a:latin typeface="Arial"/>
              </a:rPr>
              <a:t>2015</a:t>
            </a:r>
            <a:endParaRPr/>
          </a:p>
        </p:txBody>
      </p:sp>
      <p:pic>
        <p:nvPicPr>
          <p:cNvPr id="217" name="Picture 3" descr=""/>
          <p:cNvPicPr/>
          <p:nvPr/>
        </p:nvPicPr>
        <p:blipFill>
          <a:blip r:embed="rId3"/>
          <a:srcRect l="18430" t="13891" r="25819" b="68626"/>
          <a:stretch/>
        </p:blipFill>
        <p:spPr>
          <a:xfrm>
            <a:off x="620640" y="773280"/>
            <a:ext cx="8351640" cy="2088000"/>
          </a:xfrm>
          <a:prstGeom prst="rect">
            <a:avLst/>
          </a:prstGeom>
          <a:ln>
            <a:noFill/>
          </a:ln>
        </p:spPr>
      </p:pic>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457200" y="629640"/>
            <a:ext cx="8229240" cy="1142640"/>
          </a:xfrm>
          <a:prstGeom prst="rect">
            <a:avLst/>
          </a:prstGeom>
          <a:noFill/>
          <a:ln>
            <a:noFill/>
          </a:ln>
        </p:spPr>
        <p:txBody>
          <a:bodyPr anchor="ctr"/>
          <a:p>
            <a:pPr algn="ctr">
              <a:lnSpc>
                <a:spcPct val="100000"/>
              </a:lnSpc>
            </a:pPr>
            <a:r>
              <a:rPr lang="en-US" sz="3300" strike="noStrike">
                <a:solidFill>
                  <a:srgbClr val="000000"/>
                </a:solidFill>
                <a:latin typeface="Arial"/>
              </a:rPr>
              <a:t>India’s disease burden distribution by 2020</a:t>
            </a:r>
            <a:r>
              <a:rPr lang="en-US" sz="3300" strike="noStrike">
                <a:solidFill>
                  <a:srgbClr val="000000"/>
                </a:solidFill>
                <a:latin typeface="Arial"/>
              </a:rPr>
              <a:t>
</a:t>
            </a:r>
            <a:r>
              <a:rPr lang="en-US" sz="3300" strike="noStrike">
                <a:solidFill>
                  <a:srgbClr val="000000"/>
                </a:solidFill>
                <a:latin typeface="Arial"/>
              </a:rPr>
              <a:t>An estimate* </a:t>
            </a:r>
            <a:endParaRPr/>
          </a:p>
        </p:txBody>
      </p:sp>
      <p:graphicFrame>
        <p:nvGraphicFramePr>
          <p:cNvPr id="148" name="Content Placeholder 5"/>
          <p:cNvGraphicFramePr/>
          <p:nvPr/>
        </p:nvGraphicFramePr>
        <p:xfrm>
          <a:off x="457200" y="1855800"/>
          <a:ext cx="8229240" cy="4236840"/>
        </p:xfrm>
        <a:graphic>
          <a:graphicData uri="http://schemas.openxmlformats.org/drawingml/2006/chart">
            <c:chart xmlns:c="http://schemas.openxmlformats.org/drawingml/2006/chart" xmlns:r="http://schemas.openxmlformats.org/officeDocument/2006/relationships" r:id="rId1"/>
          </a:graphicData>
        </a:graphic>
      </p:graphicFrame>
      <p:sp>
        <p:nvSpPr>
          <p:cNvPr id="149" name="CustomShape 2"/>
          <p:cNvSpPr/>
          <p:nvPr/>
        </p:nvSpPr>
        <p:spPr>
          <a:xfrm>
            <a:off x="457200" y="6359400"/>
            <a:ext cx="7772040" cy="364680"/>
          </a:xfrm>
          <a:prstGeom prst="rect">
            <a:avLst/>
          </a:prstGeom>
          <a:noFill/>
          <a:ln>
            <a:noFill/>
          </a:ln>
        </p:spPr>
        <p:style>
          <a:lnRef idx="0"/>
          <a:fillRef idx="0"/>
          <a:effectRef idx="0"/>
          <a:fontRef idx="minor"/>
        </p:style>
        <p:txBody>
          <a:bodyPr lIns="90000" rIns="90000" tIns="45000" bIns="45000"/>
          <a:p>
            <a:pPr>
              <a:lnSpc>
                <a:spcPct val="100000"/>
              </a:lnSpc>
            </a:pPr>
            <a:r>
              <a:rPr lang="en-IN" strike="noStrike">
                <a:solidFill>
                  <a:srgbClr val="000000"/>
                </a:solidFill>
                <a:latin typeface="Calibri"/>
              </a:rPr>
              <a:t>* </a:t>
            </a:r>
            <a:endParaRPr/>
          </a:p>
        </p:txBody>
      </p:sp>
    </p:spTree>
  </p:cSld>
  <p:transition spd="slow">
    <p:fade/>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2705040" y="6480"/>
            <a:ext cx="3657240" cy="516960"/>
          </a:xfrm>
          <a:prstGeom prst="rect">
            <a:avLst/>
          </a:prstGeom>
          <a:noFill/>
          <a:ln>
            <a:noFill/>
          </a:ln>
        </p:spPr>
        <p:style>
          <a:lnRef idx="0"/>
          <a:fillRef idx="0"/>
          <a:effectRef idx="0"/>
          <a:fontRef idx="minor"/>
        </p:style>
        <p:txBody>
          <a:bodyPr lIns="90000" rIns="90000" tIns="45000" bIns="45000"/>
          <a:p>
            <a:pPr algn="ctr">
              <a:lnSpc>
                <a:spcPct val="115000"/>
              </a:lnSpc>
            </a:pPr>
            <a:r>
              <a:rPr b="1" lang="en-IN" sz="2800" strike="noStrike">
                <a:solidFill>
                  <a:srgbClr val="000000"/>
                </a:solidFill>
                <a:latin typeface="Times New Roman"/>
                <a:ea typeface="ＭＳ Ｐゴシック"/>
              </a:rPr>
              <a:t>Outcome</a:t>
            </a:r>
            <a:endParaRPr/>
          </a:p>
        </p:txBody>
      </p:sp>
      <p:sp>
        <p:nvSpPr>
          <p:cNvPr id="219" name="CustomShape 2"/>
          <p:cNvSpPr/>
          <p:nvPr/>
        </p:nvSpPr>
        <p:spPr>
          <a:xfrm>
            <a:off x="228600" y="5359320"/>
            <a:ext cx="8610120" cy="577080"/>
          </a:xfrm>
          <a:prstGeom prst="rect">
            <a:avLst/>
          </a:prstGeom>
          <a:noFill/>
          <a:ln>
            <a:noFill/>
          </a:ln>
        </p:spPr>
        <p:style>
          <a:lnRef idx="0"/>
          <a:fillRef idx="0"/>
          <a:effectRef idx="0"/>
          <a:fontRef idx="minor"/>
        </p:style>
        <p:txBody>
          <a:bodyPr lIns="90000" rIns="90000" tIns="45000" bIns="45000"/>
          <a:p>
            <a:pPr algn="ctr">
              <a:lnSpc>
                <a:spcPct val="100000"/>
              </a:lnSpc>
            </a:pPr>
            <a:r>
              <a:rPr b="1" lang="en-IN" sz="1600" strike="noStrike">
                <a:solidFill>
                  <a:srgbClr val="000000"/>
                </a:solidFill>
                <a:latin typeface="Times New Roman"/>
                <a:ea typeface="ＭＳ Ｐゴシック"/>
              </a:rPr>
              <a:t>The odds of having death in H+IMP is 0.17 which is less than 1 showing added benefits of Homoeopathy  with absolute benefit increase of  33.4%</a:t>
            </a:r>
            <a:endParaRPr/>
          </a:p>
        </p:txBody>
      </p:sp>
      <p:pic>
        <p:nvPicPr>
          <p:cNvPr id="220" name="Picture 3" descr=""/>
          <p:cNvPicPr/>
          <p:nvPr/>
        </p:nvPicPr>
        <p:blipFill>
          <a:blip r:embed="rId1"/>
          <a:stretch/>
        </p:blipFill>
        <p:spPr>
          <a:xfrm>
            <a:off x="333360" y="390600"/>
            <a:ext cx="8581680" cy="6467040"/>
          </a:xfrm>
          <a:prstGeom prst="rect">
            <a:avLst/>
          </a:prstGeom>
          <a:ln>
            <a:noFill/>
          </a:ln>
        </p:spPr>
      </p:pic>
    </p:spTree>
  </p:cSld>
  <p:transition spd="slow">
    <p:fade/>
  </p:transition>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21" name="Picture 2" descr=""/>
          <p:cNvPicPr/>
          <p:nvPr/>
        </p:nvPicPr>
        <p:blipFill>
          <a:blip r:embed="rId1"/>
          <a:srcRect l="4867" t="11124" r="1369" b="0"/>
          <a:stretch/>
        </p:blipFill>
        <p:spPr>
          <a:xfrm rot="19471800">
            <a:off x="-166680" y="2678040"/>
            <a:ext cx="3290400" cy="1317240"/>
          </a:xfrm>
          <a:prstGeom prst="rect">
            <a:avLst/>
          </a:prstGeom>
          <a:ln>
            <a:noFill/>
          </a:ln>
        </p:spPr>
      </p:pic>
      <p:sp>
        <p:nvSpPr>
          <p:cNvPr id="222" name="CustomShape 1"/>
          <p:cNvSpPr/>
          <p:nvPr/>
        </p:nvSpPr>
        <p:spPr>
          <a:xfrm>
            <a:off x="2313360" y="188280"/>
            <a:ext cx="4925160" cy="495720"/>
          </a:xfrm>
          <a:prstGeom prst="rect">
            <a:avLst/>
          </a:prstGeom>
          <a:noFill/>
          <a:ln>
            <a:noFill/>
          </a:ln>
        </p:spPr>
        <p:style>
          <a:lnRef idx="0"/>
          <a:fillRef idx="0"/>
          <a:effectRef idx="0"/>
          <a:fontRef idx="minor"/>
        </p:style>
        <p:txBody>
          <a:bodyPr wrap="none" lIns="68760" rIns="68760" tIns="34200" bIns="34200" anchor="ctr"/>
          <a:p>
            <a:pPr>
              <a:lnSpc>
                <a:spcPct val="100000"/>
              </a:lnSpc>
            </a:pPr>
            <a:r>
              <a:rPr b="1" lang="en-IN" sz="2400" strike="noStrike">
                <a:solidFill>
                  <a:srgbClr val="3333ff"/>
                </a:solidFill>
                <a:latin typeface="Cambria"/>
                <a:ea typeface="Times New Roman"/>
              </a:rPr>
              <a:t>Flow of </a:t>
            </a:r>
            <a:r>
              <a:rPr b="1" lang="en-IN" sz="2800" strike="noStrike">
                <a:solidFill>
                  <a:srgbClr val="3333ff"/>
                </a:solidFill>
                <a:latin typeface="Cambria"/>
                <a:ea typeface="Times New Roman"/>
              </a:rPr>
              <a:t>patients</a:t>
            </a:r>
            <a:r>
              <a:rPr b="1" lang="en-IN" sz="2400" strike="noStrike">
                <a:solidFill>
                  <a:srgbClr val="3333ff"/>
                </a:solidFill>
                <a:latin typeface="Cambria"/>
                <a:ea typeface="Times New Roman"/>
              </a:rPr>
              <a:t> in the study-RCT</a:t>
            </a:r>
            <a:endParaRPr/>
          </a:p>
        </p:txBody>
      </p:sp>
      <p:sp>
        <p:nvSpPr>
          <p:cNvPr id="223" name="Line 2"/>
          <p:cNvSpPr/>
          <p:nvPr/>
        </p:nvSpPr>
        <p:spPr>
          <a:xfrm>
            <a:off x="1600560" y="4161600"/>
            <a:ext cx="0" cy="2254320"/>
          </a:xfrm>
          <a:prstGeom prst="line">
            <a:avLst/>
          </a:prstGeom>
          <a:ln w="6480">
            <a:solidFill>
              <a:srgbClr val="5b9bd5"/>
            </a:solidFill>
            <a:miter/>
          </a:ln>
        </p:spPr>
      </p:sp>
      <p:sp>
        <p:nvSpPr>
          <p:cNvPr id="224" name="Line 3"/>
          <p:cNvSpPr/>
          <p:nvPr/>
        </p:nvSpPr>
        <p:spPr>
          <a:xfrm>
            <a:off x="3139920" y="2317680"/>
            <a:ext cx="0" cy="793800"/>
          </a:xfrm>
          <a:prstGeom prst="line">
            <a:avLst/>
          </a:prstGeom>
          <a:ln>
            <a:solidFill>
              <a:srgbClr val="4a7ebb"/>
            </a:solidFill>
            <a:round/>
          </a:ln>
        </p:spPr>
      </p:sp>
      <p:sp>
        <p:nvSpPr>
          <p:cNvPr id="225" name="CustomShape 4"/>
          <p:cNvSpPr/>
          <p:nvPr/>
        </p:nvSpPr>
        <p:spPr>
          <a:xfrm>
            <a:off x="1467000" y="1805040"/>
            <a:ext cx="3385800" cy="509400"/>
          </a:xfrm>
          <a:prstGeom prst="rect">
            <a:avLst/>
          </a:prstGeom>
          <a:ln>
            <a:round/>
          </a:ln>
        </p:spPr>
        <p:style>
          <a:lnRef idx="2">
            <a:schemeClr val="accent6"/>
          </a:lnRef>
          <a:fillRef idx="1">
            <a:schemeClr val="lt1"/>
          </a:fillRef>
          <a:effectRef idx="0">
            <a:schemeClr val="accent6"/>
          </a:effectRef>
          <a:fontRef idx="minor"/>
        </p:style>
        <p:txBody>
          <a:bodyPr lIns="68760" rIns="68760" tIns="34200" bIns="34200" anchor="ctr"/>
          <a:p>
            <a:pPr algn="ctr">
              <a:lnSpc>
                <a:spcPct val="115000"/>
              </a:lnSpc>
            </a:pPr>
            <a:r>
              <a:rPr b="1" lang="en-IN" strike="noStrike">
                <a:solidFill>
                  <a:srgbClr val="ff0000"/>
                </a:solidFill>
                <a:latin typeface="Calibri"/>
                <a:ea typeface="Times New Roman"/>
              </a:rPr>
              <a:t>Screened (n= 814)</a:t>
            </a:r>
            <a:endParaRPr/>
          </a:p>
        </p:txBody>
      </p:sp>
      <p:sp>
        <p:nvSpPr>
          <p:cNvPr id="226" name="CustomShape 5"/>
          <p:cNvSpPr/>
          <p:nvPr/>
        </p:nvSpPr>
        <p:spPr>
          <a:xfrm>
            <a:off x="5425920" y="1434960"/>
            <a:ext cx="3598560" cy="2088720"/>
          </a:xfrm>
          <a:prstGeom prst="rect">
            <a:avLst/>
          </a:prstGeom>
          <a:ln>
            <a:round/>
          </a:ln>
        </p:spPr>
        <p:style>
          <a:lnRef idx="2">
            <a:schemeClr val="accent6"/>
          </a:lnRef>
          <a:fillRef idx="1">
            <a:schemeClr val="lt1"/>
          </a:fillRef>
          <a:effectRef idx="0">
            <a:schemeClr val="accent6"/>
          </a:effectRef>
          <a:fontRef idx="minor"/>
        </p:style>
        <p:txBody>
          <a:bodyPr lIns="68760" rIns="68760" tIns="34200" bIns="34200" anchor="ctr"/>
          <a:p>
            <a:pPr>
              <a:lnSpc>
                <a:spcPct val="115000"/>
              </a:lnSpc>
            </a:pPr>
            <a:r>
              <a:rPr b="1" lang="en-IN" sz="1200" strike="noStrike">
                <a:solidFill>
                  <a:srgbClr val="ff0000"/>
                </a:solidFill>
                <a:latin typeface="Calibri"/>
                <a:ea typeface="Times New Roman"/>
              </a:rPr>
              <a:t>Excluded (n= 166)</a:t>
            </a:r>
            <a:endParaRPr/>
          </a:p>
          <a:p>
            <a:pPr>
              <a:lnSpc>
                <a:spcPct val="115000"/>
              </a:lnSpc>
              <a:buFont typeface="Wingdings" charset="2"/>
              <a:buChar char=""/>
            </a:pPr>
            <a:r>
              <a:rPr b="1" lang="en-IN" sz="1200" strike="noStrike">
                <a:solidFill>
                  <a:srgbClr val="ff0000"/>
                </a:solidFill>
                <a:latin typeface="Calibri"/>
                <a:ea typeface="Times New Roman"/>
              </a:rPr>
              <a:t>Written informed consent not given (n=119)</a:t>
            </a:r>
            <a:endParaRPr/>
          </a:p>
          <a:p>
            <a:pPr>
              <a:lnSpc>
                <a:spcPct val="115000"/>
              </a:lnSpc>
              <a:buFont typeface="Wingdings" charset="2"/>
              <a:buChar char=""/>
            </a:pPr>
            <a:r>
              <a:rPr b="1" lang="en-IN" sz="1200" strike="noStrike">
                <a:solidFill>
                  <a:srgbClr val="ff0000"/>
                </a:solidFill>
                <a:latin typeface="Calibri"/>
                <a:ea typeface="Times New Roman"/>
              </a:rPr>
              <a:t>No altered mental status (n=3)</a:t>
            </a:r>
            <a:endParaRPr/>
          </a:p>
          <a:p>
            <a:pPr>
              <a:lnSpc>
                <a:spcPct val="115000"/>
              </a:lnSpc>
              <a:buFont typeface="Wingdings" charset="2"/>
              <a:buChar char=""/>
            </a:pPr>
            <a:r>
              <a:rPr b="1" lang="en-IN" sz="1200" strike="noStrike">
                <a:solidFill>
                  <a:srgbClr val="ff0000"/>
                </a:solidFill>
                <a:latin typeface="Calibri"/>
                <a:ea typeface="Times New Roman"/>
              </a:rPr>
              <a:t>Others (n=39)</a:t>
            </a:r>
            <a:endParaRPr/>
          </a:p>
          <a:p>
            <a:pPr>
              <a:lnSpc>
                <a:spcPct val="115000"/>
              </a:lnSpc>
              <a:buFont typeface="Wingdings" charset="2"/>
              <a:buChar char=""/>
            </a:pPr>
            <a:r>
              <a:rPr b="1" lang="en-IN" sz="1200" strike="noStrike">
                <a:solidFill>
                  <a:srgbClr val="ff0000"/>
                </a:solidFill>
                <a:latin typeface="Calibri"/>
                <a:ea typeface="Times New Roman"/>
              </a:rPr>
              <a:t>Hepatic encephalopathy (n=1)</a:t>
            </a:r>
            <a:endParaRPr/>
          </a:p>
          <a:p>
            <a:pPr>
              <a:lnSpc>
                <a:spcPct val="115000"/>
              </a:lnSpc>
              <a:buFont typeface="Wingdings" charset="2"/>
              <a:buChar char=""/>
            </a:pPr>
            <a:r>
              <a:rPr b="1" lang="en-IN" sz="1200" strike="noStrike">
                <a:solidFill>
                  <a:srgbClr val="ff0000"/>
                </a:solidFill>
                <a:latin typeface="Calibri"/>
                <a:ea typeface="Times New Roman"/>
              </a:rPr>
              <a:t>Pseudo seizure (n=1)</a:t>
            </a:r>
            <a:endParaRPr/>
          </a:p>
          <a:p>
            <a:pPr>
              <a:lnSpc>
                <a:spcPct val="115000"/>
              </a:lnSpc>
              <a:buFont typeface="Wingdings" charset="2"/>
              <a:buChar char=""/>
            </a:pPr>
            <a:r>
              <a:rPr b="1" lang="en-IN" sz="1200" strike="noStrike">
                <a:solidFill>
                  <a:srgbClr val="ff0000"/>
                </a:solidFill>
                <a:latin typeface="Calibri"/>
                <a:ea typeface="Times New Roman"/>
              </a:rPr>
              <a:t>Seizer disorder (n=3 )</a:t>
            </a:r>
            <a:endParaRPr/>
          </a:p>
        </p:txBody>
      </p:sp>
      <p:sp>
        <p:nvSpPr>
          <p:cNvPr id="227" name="Line 6"/>
          <p:cNvSpPr/>
          <p:nvPr/>
        </p:nvSpPr>
        <p:spPr>
          <a:xfrm>
            <a:off x="3154320" y="2590560"/>
            <a:ext cx="2244600" cy="0"/>
          </a:xfrm>
          <a:prstGeom prst="line">
            <a:avLst/>
          </a:prstGeom>
          <a:ln>
            <a:solidFill>
              <a:srgbClr val="4a7ebb"/>
            </a:solidFill>
            <a:round/>
          </a:ln>
        </p:spPr>
      </p:sp>
      <p:sp>
        <p:nvSpPr>
          <p:cNvPr id="228" name="CustomShape 7"/>
          <p:cNvSpPr/>
          <p:nvPr/>
        </p:nvSpPr>
        <p:spPr>
          <a:xfrm>
            <a:off x="1630440" y="2749680"/>
            <a:ext cx="3007800" cy="520200"/>
          </a:xfrm>
          <a:prstGeom prst="rect">
            <a:avLst/>
          </a:prstGeom>
          <a:ln>
            <a:round/>
          </a:ln>
        </p:spPr>
        <p:style>
          <a:lnRef idx="2">
            <a:schemeClr val="accent6"/>
          </a:lnRef>
          <a:fillRef idx="1">
            <a:schemeClr val="lt1"/>
          </a:fillRef>
          <a:effectRef idx="0">
            <a:schemeClr val="accent6"/>
          </a:effectRef>
          <a:fontRef idx="minor"/>
        </p:style>
        <p:txBody>
          <a:bodyPr lIns="68760" rIns="68760" tIns="34200" bIns="34200" anchor="ctr"/>
          <a:p>
            <a:pPr algn="ctr">
              <a:lnSpc>
                <a:spcPct val="115000"/>
              </a:lnSpc>
            </a:pPr>
            <a:r>
              <a:rPr b="1" lang="en-IN" strike="noStrike">
                <a:solidFill>
                  <a:srgbClr val="ff0000"/>
                </a:solidFill>
                <a:latin typeface="Calibri"/>
                <a:ea typeface="Times New Roman"/>
              </a:rPr>
              <a:t>Enrolled (n= 648)</a:t>
            </a:r>
            <a:endParaRPr/>
          </a:p>
        </p:txBody>
      </p:sp>
      <p:sp>
        <p:nvSpPr>
          <p:cNvPr id="229" name="Line 8"/>
          <p:cNvSpPr/>
          <p:nvPr/>
        </p:nvSpPr>
        <p:spPr>
          <a:xfrm>
            <a:off x="3139920" y="3341520"/>
            <a:ext cx="0" cy="820800"/>
          </a:xfrm>
          <a:prstGeom prst="line">
            <a:avLst/>
          </a:prstGeom>
          <a:ln>
            <a:solidFill>
              <a:srgbClr val="4a7ebb"/>
            </a:solidFill>
            <a:round/>
          </a:ln>
        </p:spPr>
      </p:sp>
      <p:sp>
        <p:nvSpPr>
          <p:cNvPr id="230" name="CustomShape 9"/>
          <p:cNvSpPr/>
          <p:nvPr/>
        </p:nvSpPr>
        <p:spPr>
          <a:xfrm>
            <a:off x="1555920" y="3683160"/>
            <a:ext cx="3217680" cy="307440"/>
          </a:xfrm>
          <a:prstGeom prst="rect">
            <a:avLst/>
          </a:prstGeom>
          <a:ln>
            <a:round/>
          </a:ln>
        </p:spPr>
        <p:style>
          <a:lnRef idx="2">
            <a:schemeClr val="accent6"/>
          </a:lnRef>
          <a:fillRef idx="1">
            <a:schemeClr val="lt1"/>
          </a:fillRef>
          <a:effectRef idx="0">
            <a:schemeClr val="accent6"/>
          </a:effectRef>
          <a:fontRef idx="minor"/>
        </p:style>
        <p:txBody>
          <a:bodyPr lIns="68760" rIns="68760" tIns="34200" bIns="34200" anchor="ctr"/>
          <a:p>
            <a:pPr algn="ctr">
              <a:lnSpc>
                <a:spcPct val="115000"/>
              </a:lnSpc>
            </a:pPr>
            <a:r>
              <a:rPr b="1" lang="en-IN" strike="noStrike">
                <a:solidFill>
                  <a:srgbClr val="ff0000"/>
                </a:solidFill>
                <a:latin typeface="Calibri"/>
                <a:ea typeface="Times New Roman"/>
              </a:rPr>
              <a:t>Randomised (n= 648)</a:t>
            </a:r>
            <a:endParaRPr/>
          </a:p>
        </p:txBody>
      </p:sp>
      <p:sp>
        <p:nvSpPr>
          <p:cNvPr id="231" name="Line 10"/>
          <p:cNvSpPr/>
          <p:nvPr/>
        </p:nvSpPr>
        <p:spPr>
          <a:xfrm>
            <a:off x="1599840" y="4162320"/>
            <a:ext cx="3335400" cy="0"/>
          </a:xfrm>
          <a:prstGeom prst="line">
            <a:avLst/>
          </a:prstGeom>
          <a:ln>
            <a:solidFill>
              <a:srgbClr val="4a7ebb"/>
            </a:solidFill>
            <a:round/>
          </a:ln>
        </p:spPr>
      </p:sp>
      <p:sp>
        <p:nvSpPr>
          <p:cNvPr id="232" name="Line 11"/>
          <p:cNvSpPr/>
          <p:nvPr/>
        </p:nvSpPr>
        <p:spPr>
          <a:xfrm>
            <a:off x="4917960" y="4149720"/>
            <a:ext cx="0" cy="2174760"/>
          </a:xfrm>
          <a:prstGeom prst="line">
            <a:avLst/>
          </a:prstGeom>
          <a:ln>
            <a:solidFill>
              <a:srgbClr val="4a7ebb"/>
            </a:solidFill>
            <a:round/>
          </a:ln>
        </p:spPr>
      </p:sp>
      <p:sp>
        <p:nvSpPr>
          <p:cNvPr id="233" name="CustomShape 12"/>
          <p:cNvSpPr/>
          <p:nvPr/>
        </p:nvSpPr>
        <p:spPr>
          <a:xfrm>
            <a:off x="704880" y="4389480"/>
            <a:ext cx="2444400" cy="340920"/>
          </a:xfrm>
          <a:prstGeom prst="rect">
            <a:avLst/>
          </a:prstGeom>
          <a:ln>
            <a:round/>
          </a:ln>
        </p:spPr>
        <p:style>
          <a:lnRef idx="2">
            <a:schemeClr val="accent6"/>
          </a:lnRef>
          <a:fillRef idx="1">
            <a:schemeClr val="lt1"/>
          </a:fillRef>
          <a:effectRef idx="0">
            <a:schemeClr val="accent6"/>
          </a:effectRef>
          <a:fontRef idx="minor"/>
        </p:style>
        <p:txBody>
          <a:bodyPr lIns="68760" rIns="68760" tIns="34200" bIns="34200" anchor="ctr"/>
          <a:p>
            <a:pPr algn="ctr">
              <a:lnSpc>
                <a:spcPct val="115000"/>
              </a:lnSpc>
            </a:pPr>
            <a:r>
              <a:rPr b="1" lang="en-IN" sz="2100" strike="noStrike">
                <a:solidFill>
                  <a:srgbClr val="ff0000"/>
                </a:solidFill>
                <a:latin typeface="Calibri"/>
                <a:ea typeface="Times New Roman"/>
              </a:rPr>
              <a:t>H+IMP (n= 327)</a:t>
            </a:r>
            <a:endParaRPr/>
          </a:p>
        </p:txBody>
      </p:sp>
      <p:sp>
        <p:nvSpPr>
          <p:cNvPr id="234" name="CustomShape 13"/>
          <p:cNvSpPr/>
          <p:nvPr/>
        </p:nvSpPr>
        <p:spPr>
          <a:xfrm>
            <a:off x="1803240" y="5083200"/>
            <a:ext cx="3309480" cy="725040"/>
          </a:xfrm>
          <a:prstGeom prst="rect">
            <a:avLst/>
          </a:prstGeom>
          <a:solidFill>
            <a:srgbClr val="ffffff"/>
          </a:solidFill>
          <a:ln w="12600">
            <a:solidFill>
              <a:srgbClr val="70ad47"/>
            </a:solidFill>
            <a:miter/>
          </a:ln>
        </p:spPr>
        <p:style>
          <a:lnRef idx="0"/>
          <a:fillRef idx="0"/>
          <a:effectRef idx="0"/>
          <a:fontRef idx="minor"/>
        </p:style>
        <p:txBody>
          <a:bodyPr lIns="68760" rIns="68760" tIns="34200" bIns="34200" anchor="ctr"/>
          <a:p>
            <a:pPr>
              <a:lnSpc>
                <a:spcPct val="115000"/>
              </a:lnSpc>
            </a:pPr>
            <a:r>
              <a:rPr b="1" lang="en-IN" sz="1600" strike="noStrike">
                <a:solidFill>
                  <a:srgbClr val="ff0000"/>
                </a:solidFill>
                <a:latin typeface="Calibri"/>
                <a:ea typeface="Times New Roman"/>
              </a:rPr>
              <a:t>Excluded from analysis (n= 21)</a:t>
            </a:r>
            <a:endParaRPr/>
          </a:p>
          <a:p>
            <a:pPr>
              <a:lnSpc>
                <a:spcPct val="100000"/>
              </a:lnSpc>
              <a:buFont typeface="Wingdings" charset="2"/>
              <a:buChar char=""/>
            </a:pPr>
            <a:r>
              <a:rPr b="1" lang="en-IN" sz="1600" strike="noStrike">
                <a:solidFill>
                  <a:srgbClr val="ff0000"/>
                </a:solidFill>
                <a:latin typeface="Calibri"/>
                <a:ea typeface="Times New Roman"/>
              </a:rPr>
              <a:t>Protocol violation (n =20)</a:t>
            </a:r>
            <a:endParaRPr/>
          </a:p>
          <a:p>
            <a:pPr>
              <a:lnSpc>
                <a:spcPct val="100000"/>
              </a:lnSpc>
              <a:buFont typeface="Wingdings" charset="2"/>
              <a:buChar char=""/>
            </a:pPr>
            <a:r>
              <a:rPr b="1" lang="en-IN" sz="1600" strike="noStrike">
                <a:solidFill>
                  <a:srgbClr val="ff0000"/>
                </a:solidFill>
                <a:latin typeface="Calibri"/>
                <a:ea typeface="Times New Roman"/>
              </a:rPr>
              <a:t>Expired within 24 hrs (n=1)</a:t>
            </a:r>
            <a:endParaRPr/>
          </a:p>
        </p:txBody>
      </p:sp>
      <p:sp>
        <p:nvSpPr>
          <p:cNvPr id="235" name="CustomShape 14"/>
          <p:cNvSpPr/>
          <p:nvPr/>
        </p:nvSpPr>
        <p:spPr>
          <a:xfrm>
            <a:off x="5586480" y="4890960"/>
            <a:ext cx="3557160" cy="966600"/>
          </a:xfrm>
          <a:prstGeom prst="rect">
            <a:avLst/>
          </a:prstGeom>
          <a:solidFill>
            <a:srgbClr val="ffffff"/>
          </a:solidFill>
          <a:ln w="12600">
            <a:solidFill>
              <a:srgbClr val="70ad47"/>
            </a:solidFill>
            <a:miter/>
          </a:ln>
        </p:spPr>
        <p:style>
          <a:lnRef idx="0"/>
          <a:fillRef idx="0"/>
          <a:effectRef idx="0"/>
          <a:fontRef idx="minor"/>
        </p:style>
        <p:txBody>
          <a:bodyPr lIns="68760" rIns="68760" tIns="34200" bIns="34200" anchor="ctr"/>
          <a:p>
            <a:pPr>
              <a:lnSpc>
                <a:spcPct val="115000"/>
              </a:lnSpc>
            </a:pPr>
            <a:r>
              <a:rPr b="1" lang="en-IN" sz="1400" strike="noStrike">
                <a:solidFill>
                  <a:srgbClr val="ff0000"/>
                </a:solidFill>
                <a:latin typeface="Calibri"/>
                <a:ea typeface="Times New Roman"/>
              </a:rPr>
              <a:t>Excluded</a:t>
            </a:r>
            <a:r>
              <a:rPr b="1" lang="en-IN" sz="1600" strike="noStrike">
                <a:solidFill>
                  <a:srgbClr val="ff0000"/>
                </a:solidFill>
                <a:latin typeface="Calibri"/>
                <a:ea typeface="Times New Roman"/>
              </a:rPr>
              <a:t> from analysis (n= 15) </a:t>
            </a:r>
            <a:endParaRPr/>
          </a:p>
          <a:p>
            <a:pPr>
              <a:lnSpc>
                <a:spcPct val="100000"/>
              </a:lnSpc>
              <a:buFont typeface="Wingdings" charset="2"/>
              <a:buChar char=""/>
            </a:pPr>
            <a:r>
              <a:rPr b="1" lang="en-IN" sz="1600" strike="noStrike">
                <a:solidFill>
                  <a:srgbClr val="ff0000"/>
                </a:solidFill>
                <a:latin typeface="Calibri"/>
                <a:ea typeface="Times New Roman"/>
              </a:rPr>
              <a:t>Protocol violation (n=11)</a:t>
            </a:r>
            <a:endParaRPr/>
          </a:p>
          <a:p>
            <a:pPr>
              <a:lnSpc>
                <a:spcPct val="100000"/>
              </a:lnSpc>
              <a:buFont typeface="Wingdings" charset="2"/>
              <a:buChar char=""/>
            </a:pPr>
            <a:r>
              <a:rPr b="1" lang="en-IN" sz="1600" strike="noStrike">
                <a:solidFill>
                  <a:srgbClr val="ff0000"/>
                </a:solidFill>
                <a:latin typeface="Calibri"/>
                <a:ea typeface="Times New Roman"/>
              </a:rPr>
              <a:t>Expired within 24 hrs (n=4)</a:t>
            </a:r>
            <a:r>
              <a:rPr b="1" lang="en-IN" sz="1600" strike="noStrike">
                <a:solidFill>
                  <a:srgbClr val="ff0000"/>
                </a:solidFill>
                <a:latin typeface="Calibri"/>
                <a:ea typeface="Times New Roman"/>
              </a:rPr>
              <a:t>  </a:t>
            </a:r>
            <a:endParaRPr/>
          </a:p>
        </p:txBody>
      </p:sp>
      <p:sp>
        <p:nvSpPr>
          <p:cNvPr id="236" name="CustomShape 15"/>
          <p:cNvSpPr/>
          <p:nvPr/>
        </p:nvSpPr>
        <p:spPr>
          <a:xfrm>
            <a:off x="3733920" y="6135480"/>
            <a:ext cx="3523680" cy="341280"/>
          </a:xfrm>
          <a:prstGeom prst="rect">
            <a:avLst/>
          </a:prstGeom>
          <a:solidFill>
            <a:srgbClr val="ffffff"/>
          </a:solidFill>
          <a:ln w="12600">
            <a:solidFill>
              <a:srgbClr val="70ad47"/>
            </a:solidFill>
            <a:miter/>
          </a:ln>
        </p:spPr>
        <p:style>
          <a:lnRef idx="0"/>
          <a:fillRef idx="0"/>
          <a:effectRef idx="0"/>
          <a:fontRef idx="minor"/>
        </p:style>
        <p:txBody>
          <a:bodyPr lIns="68760" rIns="68760" tIns="34200" bIns="34200" anchor="ctr"/>
          <a:p>
            <a:pPr algn="ctr">
              <a:lnSpc>
                <a:spcPct val="115000"/>
              </a:lnSpc>
            </a:pPr>
            <a:r>
              <a:rPr b="1" lang="en-IN" strike="noStrike">
                <a:solidFill>
                  <a:srgbClr val="ff0000"/>
                </a:solidFill>
                <a:latin typeface="Calibri"/>
                <a:ea typeface="Times New Roman"/>
              </a:rPr>
              <a:t>Analysed PP(n=306)</a:t>
            </a:r>
            <a:endParaRPr/>
          </a:p>
        </p:txBody>
      </p:sp>
      <p:sp>
        <p:nvSpPr>
          <p:cNvPr id="237" name="CustomShape 16"/>
          <p:cNvSpPr/>
          <p:nvPr/>
        </p:nvSpPr>
        <p:spPr>
          <a:xfrm>
            <a:off x="304920" y="6173280"/>
            <a:ext cx="3107880" cy="242280"/>
          </a:xfrm>
          <a:prstGeom prst="rect">
            <a:avLst/>
          </a:prstGeom>
          <a:solidFill>
            <a:srgbClr val="ffffff"/>
          </a:solidFill>
          <a:ln w="12600">
            <a:solidFill>
              <a:srgbClr val="70ad47"/>
            </a:solidFill>
            <a:miter/>
          </a:ln>
        </p:spPr>
        <p:style>
          <a:lnRef idx="0"/>
          <a:fillRef idx="0"/>
          <a:effectRef idx="0"/>
          <a:fontRef idx="minor"/>
        </p:style>
        <p:txBody>
          <a:bodyPr lIns="68760" rIns="68760" tIns="34200" bIns="34200" anchor="ctr"/>
          <a:p>
            <a:pPr algn="ctr">
              <a:lnSpc>
                <a:spcPct val="115000"/>
              </a:lnSpc>
            </a:pPr>
            <a:r>
              <a:rPr b="1" lang="en-IN" strike="noStrike">
                <a:solidFill>
                  <a:srgbClr val="ff0000"/>
                </a:solidFill>
                <a:latin typeface="Calibri"/>
                <a:ea typeface="Times New Roman"/>
              </a:rPr>
              <a:t>Analysed PP(n=306)</a:t>
            </a:r>
            <a:endParaRPr/>
          </a:p>
        </p:txBody>
      </p:sp>
      <p:sp>
        <p:nvSpPr>
          <p:cNvPr id="238" name="CustomShape 17"/>
          <p:cNvSpPr/>
          <p:nvPr/>
        </p:nvSpPr>
        <p:spPr>
          <a:xfrm>
            <a:off x="3797280" y="4321080"/>
            <a:ext cx="2793600" cy="409320"/>
          </a:xfrm>
          <a:prstGeom prst="rect">
            <a:avLst/>
          </a:prstGeom>
          <a:ln>
            <a:round/>
          </a:ln>
        </p:spPr>
        <p:style>
          <a:lnRef idx="2">
            <a:schemeClr val="accent6"/>
          </a:lnRef>
          <a:fillRef idx="1">
            <a:schemeClr val="lt1"/>
          </a:fillRef>
          <a:effectRef idx="0">
            <a:schemeClr val="accent6"/>
          </a:effectRef>
          <a:fontRef idx="minor"/>
        </p:style>
        <p:txBody>
          <a:bodyPr lIns="68760" rIns="68760" tIns="34200" bIns="34200" anchor="ctr"/>
          <a:p>
            <a:pPr algn="ctr">
              <a:lnSpc>
                <a:spcPct val="115000"/>
              </a:lnSpc>
            </a:pPr>
            <a:r>
              <a:rPr b="1" lang="en-IN" sz="2100" strike="noStrike">
                <a:solidFill>
                  <a:srgbClr val="ff0000"/>
                </a:solidFill>
                <a:latin typeface="Calibri"/>
                <a:ea typeface="Times New Roman"/>
              </a:rPr>
              <a:t>IMP (n=321)</a:t>
            </a:r>
            <a:endParaRPr/>
          </a:p>
        </p:txBody>
      </p:sp>
      <p:sp>
        <p:nvSpPr>
          <p:cNvPr id="239" name="CustomShape 18"/>
          <p:cNvSpPr/>
          <p:nvPr/>
        </p:nvSpPr>
        <p:spPr>
          <a:xfrm>
            <a:off x="4932360" y="5527800"/>
            <a:ext cx="641160" cy="360"/>
          </a:xfrm>
          <a:prstGeom prst="straightConnector1">
            <a:avLst/>
          </a:pr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40" name="CustomShape 19"/>
          <p:cNvSpPr/>
          <p:nvPr/>
        </p:nvSpPr>
        <p:spPr>
          <a:xfrm>
            <a:off x="1600200" y="5370480"/>
            <a:ext cx="326520" cy="2880"/>
          </a:xfrm>
          <a:prstGeom prst="straightConnector1">
            <a:avLst/>
          </a:pr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Tree>
  </p:cSld>
  <p:transition spd="slow">
    <p:fade/>
  </p:transition>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41" name="Table 1"/>
          <p:cNvGraphicFramePr/>
          <p:nvPr/>
        </p:nvGraphicFramePr>
        <p:xfrm>
          <a:off x="434880" y="1052640"/>
          <a:ext cx="8316720" cy="4271760"/>
        </p:xfrm>
        <a:graphic>
          <a:graphicData uri="http://schemas.openxmlformats.org/drawingml/2006/table">
            <a:tbl>
              <a:tblPr/>
              <a:tblGrid>
                <a:gridCol w="3243960"/>
                <a:gridCol w="2082240"/>
                <a:gridCol w="2990520"/>
              </a:tblGrid>
              <a:tr h="768960">
                <a:tc>
                  <a:txBody>
                    <a:bodyPr lIns="0" rIns="0" tIns="0" bIns="0" anchor="ctr"/>
                    <a:p>
                      <a:pPr>
                        <a:lnSpc>
                          <a:spcPct val="100000"/>
                        </a:lnSpc>
                      </a:pPr>
                      <a:r>
                        <a:rPr b="1" lang="en-IN" sz="2400" strike="noStrike">
                          <a:solidFill>
                            <a:srgbClr val="ffff00"/>
                          </a:solidFill>
                          <a:latin typeface="Calibri"/>
                        </a:rPr>
                        <a:t>Variable (GOS)</a:t>
                      </a:r>
                      <a:endParaRPr/>
                    </a:p>
                  </a:txBody>
                  <a:tcPr/>
                </a:tc>
                <a:tc>
                  <a:txBody>
                    <a:bodyPr lIns="51120" rIns="51120" tIns="6840" bIns="0"/>
                    <a:p>
                      <a:pPr algn="ctr">
                        <a:lnSpc>
                          <a:spcPts val="706"/>
                        </a:lnSpc>
                      </a:pPr>
                      <a:endParaRPr/>
                    </a:p>
                    <a:p>
                      <a:pPr algn="ctr">
                        <a:lnSpc>
                          <a:spcPts val="706"/>
                        </a:lnSpc>
                      </a:pPr>
                      <a:r>
                        <a:rPr b="1" lang="en-IN" sz="2400" strike="noStrike">
                          <a:solidFill>
                            <a:srgbClr val="000000"/>
                          </a:solidFill>
                          <a:latin typeface="Calibri"/>
                        </a:rPr>
                        <a:t>H+IMP (n=306)</a:t>
                      </a:r>
                      <a:endParaRPr/>
                    </a:p>
                  </a:txBody>
                  <a:tcPr/>
                </a:tc>
                <a:tc>
                  <a:txBody>
                    <a:bodyPr lIns="51120" rIns="51120" tIns="6840" bIns="0"/>
                    <a:p>
                      <a:pPr algn="ctr">
                        <a:lnSpc>
                          <a:spcPts val="706"/>
                        </a:lnSpc>
                      </a:pPr>
                      <a:endParaRPr/>
                    </a:p>
                    <a:p>
                      <a:pPr algn="ctr">
                        <a:lnSpc>
                          <a:spcPts val="706"/>
                        </a:lnSpc>
                      </a:pPr>
                      <a:r>
                        <a:rPr b="1" lang="en-IN" sz="2400" strike="noStrike">
                          <a:solidFill>
                            <a:srgbClr val="000000"/>
                          </a:solidFill>
                          <a:latin typeface="Calibri"/>
                        </a:rPr>
                        <a:t>IMP (n=306)</a:t>
                      </a:r>
                      <a:endParaRPr/>
                    </a:p>
                  </a:txBody>
                  <a:tcPr/>
                </a:tc>
              </a:tr>
              <a:tr h="453240">
                <a:tc>
                  <a:txBody>
                    <a:bodyPr lIns="51120" rIns="51120" tIns="6840" bIns="0"/>
                    <a:p>
                      <a:pPr algn="ctr">
                        <a:lnSpc>
                          <a:spcPct val="115000"/>
                        </a:lnSpc>
                      </a:pPr>
                      <a:r>
                        <a:rPr b="1" lang="en-IN" sz="2400" strike="noStrike">
                          <a:solidFill>
                            <a:srgbClr val="000000"/>
                          </a:solidFill>
                          <a:latin typeface="Calibri"/>
                        </a:rPr>
                        <a:t>n (%)</a:t>
                      </a:r>
                      <a:endParaRPr/>
                    </a:p>
                  </a:txBody>
                  <a:tcPr/>
                </a:tc>
              </a:tr>
              <a:tr h="509760">
                <a:tc>
                  <a:txBody>
                    <a:bodyPr lIns="51120" rIns="51120" tIns="6840" bIns="0" anchor="ctr"/>
                    <a:p>
                      <a:pPr>
                        <a:lnSpc>
                          <a:spcPct val="100000"/>
                        </a:lnSpc>
                      </a:pPr>
                      <a:r>
                        <a:rPr b="1" lang="en-IN" sz="2400" strike="noStrike">
                          <a:solidFill>
                            <a:srgbClr val="ffff00"/>
                          </a:solidFill>
                          <a:latin typeface="Calibri"/>
                        </a:rPr>
                        <a:t>Death</a:t>
                      </a:r>
                      <a:endParaRPr/>
                    </a:p>
                  </a:txBody>
                  <a:tcPr/>
                </a:tc>
                <a:tc>
                  <a:txBody>
                    <a:bodyPr lIns="51120" rIns="51120" tIns="6840" bIns="0" anchor="ctr"/>
                    <a:p>
                      <a:pPr algn="ctr">
                        <a:lnSpc>
                          <a:spcPct val="115000"/>
                        </a:lnSpc>
                      </a:pPr>
                      <a:r>
                        <a:rPr b="1" lang="en-IN" sz="2400" strike="noStrike">
                          <a:solidFill>
                            <a:srgbClr val="000000"/>
                          </a:solidFill>
                          <a:latin typeface="Calibri"/>
                        </a:rPr>
                        <a:t>39(12.5)</a:t>
                      </a:r>
                      <a:endParaRPr/>
                    </a:p>
                  </a:txBody>
                  <a:tcPr/>
                </a:tc>
                <a:tc>
                  <a:txBody>
                    <a:bodyPr lIns="51120" rIns="51120" tIns="6840" bIns="0" anchor="ctr"/>
                    <a:p>
                      <a:pPr algn="ctr">
                        <a:lnSpc>
                          <a:spcPct val="115000"/>
                        </a:lnSpc>
                      </a:pPr>
                      <a:r>
                        <a:rPr b="1" lang="en-IN" sz="2400" strike="noStrike">
                          <a:solidFill>
                            <a:srgbClr val="000000"/>
                          </a:solidFill>
                          <a:latin typeface="Calibri"/>
                        </a:rPr>
                        <a:t>87(28.4)</a:t>
                      </a:r>
                      <a:endParaRPr/>
                    </a:p>
                  </a:txBody>
                  <a:tcPr/>
                </a:tc>
              </a:tr>
              <a:tr h="1009800">
                <a:tc>
                  <a:txBody>
                    <a:bodyPr lIns="51120" rIns="51120" tIns="6840" bIns="0" anchor="ctr"/>
                    <a:p>
                      <a:pPr>
                        <a:lnSpc>
                          <a:spcPct val="100000"/>
                        </a:lnSpc>
                      </a:pPr>
                      <a:r>
                        <a:rPr b="1" lang="en-IN" sz="2400" strike="noStrike">
                          <a:solidFill>
                            <a:srgbClr val="ffff00"/>
                          </a:solidFill>
                          <a:latin typeface="Calibri"/>
                        </a:rPr>
                        <a:t>Neuro vegetative stage</a:t>
                      </a:r>
                      <a:endParaRPr/>
                    </a:p>
                  </a:txBody>
                  <a:tcPr/>
                </a:tc>
                <a:tc>
                  <a:txBody>
                    <a:bodyPr lIns="51120" rIns="51120" tIns="6840" bIns="0" anchor="ctr"/>
                    <a:p>
                      <a:pPr algn="ctr">
                        <a:lnSpc>
                          <a:spcPct val="115000"/>
                        </a:lnSpc>
                      </a:pPr>
                      <a:r>
                        <a:rPr b="1" lang="en-IN" sz="2400" strike="noStrike">
                          <a:solidFill>
                            <a:srgbClr val="000000"/>
                          </a:solidFill>
                          <a:latin typeface="Calibri"/>
                        </a:rPr>
                        <a:t>4(1.3)</a:t>
                      </a:r>
                      <a:endParaRPr/>
                    </a:p>
                  </a:txBody>
                  <a:tcPr/>
                </a:tc>
                <a:tc>
                  <a:txBody>
                    <a:bodyPr lIns="51120" rIns="51120" tIns="6840" bIns="0" anchor="ctr"/>
                    <a:p>
                      <a:pPr algn="ctr">
                        <a:lnSpc>
                          <a:spcPct val="115000"/>
                        </a:lnSpc>
                      </a:pPr>
                      <a:r>
                        <a:rPr b="1" lang="en-IN" sz="2400" strike="noStrike">
                          <a:solidFill>
                            <a:srgbClr val="000000"/>
                          </a:solidFill>
                          <a:latin typeface="Calibri"/>
                        </a:rPr>
                        <a:t>5(1.6)</a:t>
                      </a:r>
                      <a:endParaRPr/>
                    </a:p>
                  </a:txBody>
                  <a:tcPr/>
                </a:tc>
              </a:tr>
              <a:tr h="509760">
                <a:tc>
                  <a:txBody>
                    <a:bodyPr lIns="51120" rIns="51120" tIns="6840" bIns="0" anchor="ctr"/>
                    <a:p>
                      <a:pPr>
                        <a:lnSpc>
                          <a:spcPct val="100000"/>
                        </a:lnSpc>
                      </a:pPr>
                      <a:r>
                        <a:rPr b="1" lang="en-IN" sz="2400" strike="noStrike">
                          <a:solidFill>
                            <a:srgbClr val="ffff00"/>
                          </a:solidFill>
                          <a:latin typeface="Calibri"/>
                        </a:rPr>
                        <a:t>Severe disability</a:t>
                      </a:r>
                      <a:endParaRPr/>
                    </a:p>
                  </a:txBody>
                  <a:tcPr/>
                </a:tc>
                <a:tc>
                  <a:txBody>
                    <a:bodyPr lIns="51120" rIns="51120" tIns="6840" bIns="0" anchor="ctr"/>
                    <a:p>
                      <a:pPr algn="ctr">
                        <a:lnSpc>
                          <a:spcPct val="115000"/>
                        </a:lnSpc>
                      </a:pPr>
                      <a:r>
                        <a:rPr b="1" lang="en-IN" sz="2400" strike="noStrike">
                          <a:solidFill>
                            <a:srgbClr val="000000"/>
                          </a:solidFill>
                          <a:latin typeface="Calibri"/>
                        </a:rPr>
                        <a:t>9(3)</a:t>
                      </a:r>
                      <a:endParaRPr/>
                    </a:p>
                  </a:txBody>
                  <a:tcPr/>
                </a:tc>
                <a:tc>
                  <a:txBody>
                    <a:bodyPr lIns="51120" rIns="51120" tIns="6840" bIns="0" anchor="ctr"/>
                    <a:p>
                      <a:pPr algn="ctr">
                        <a:lnSpc>
                          <a:spcPct val="115000"/>
                        </a:lnSpc>
                      </a:pPr>
                      <a:r>
                        <a:rPr b="1" lang="en-IN" sz="2400" strike="noStrike">
                          <a:solidFill>
                            <a:srgbClr val="000000"/>
                          </a:solidFill>
                          <a:latin typeface="Calibri"/>
                        </a:rPr>
                        <a:t>29(9.5)</a:t>
                      </a:r>
                      <a:endParaRPr/>
                    </a:p>
                  </a:txBody>
                  <a:tcPr/>
                </a:tc>
              </a:tr>
              <a:tr h="509760">
                <a:tc>
                  <a:txBody>
                    <a:bodyPr lIns="51120" rIns="51120" tIns="6840" bIns="0" anchor="ctr"/>
                    <a:p>
                      <a:pPr>
                        <a:lnSpc>
                          <a:spcPct val="100000"/>
                        </a:lnSpc>
                      </a:pPr>
                      <a:r>
                        <a:rPr b="1" lang="en-IN" sz="2400" strike="noStrike">
                          <a:solidFill>
                            <a:srgbClr val="ffff00"/>
                          </a:solidFill>
                          <a:latin typeface="Calibri"/>
                        </a:rPr>
                        <a:t>Moderate disability</a:t>
                      </a:r>
                      <a:endParaRPr/>
                    </a:p>
                  </a:txBody>
                  <a:tcPr/>
                </a:tc>
                <a:tc>
                  <a:txBody>
                    <a:bodyPr lIns="51120" rIns="51120" tIns="6840" bIns="0" anchor="ctr"/>
                    <a:p>
                      <a:pPr algn="ctr">
                        <a:lnSpc>
                          <a:spcPct val="115000"/>
                        </a:lnSpc>
                      </a:pPr>
                      <a:r>
                        <a:rPr b="1" lang="en-IN" sz="2400" strike="noStrike">
                          <a:solidFill>
                            <a:srgbClr val="000000"/>
                          </a:solidFill>
                          <a:latin typeface="Calibri"/>
                        </a:rPr>
                        <a:t>8(2.6)</a:t>
                      </a:r>
                      <a:endParaRPr/>
                    </a:p>
                  </a:txBody>
                  <a:tcPr/>
                </a:tc>
                <a:tc>
                  <a:txBody>
                    <a:bodyPr lIns="51120" rIns="51120" tIns="6840" bIns="0" anchor="ctr"/>
                    <a:p>
                      <a:pPr algn="ctr">
                        <a:lnSpc>
                          <a:spcPct val="115000"/>
                        </a:lnSpc>
                      </a:pPr>
                      <a:r>
                        <a:rPr b="1" lang="en-IN" sz="2400" strike="noStrike">
                          <a:solidFill>
                            <a:srgbClr val="000000"/>
                          </a:solidFill>
                          <a:latin typeface="Calibri"/>
                        </a:rPr>
                        <a:t>32(10.4)</a:t>
                      </a:r>
                      <a:endParaRPr/>
                    </a:p>
                  </a:txBody>
                  <a:tcPr/>
                </a:tc>
              </a:tr>
              <a:tr h="510480">
                <a:tc>
                  <a:txBody>
                    <a:bodyPr lIns="51120" rIns="51120" tIns="6840" bIns="0" anchor="ctr"/>
                    <a:p>
                      <a:pPr>
                        <a:lnSpc>
                          <a:spcPct val="100000"/>
                        </a:lnSpc>
                      </a:pPr>
                      <a:r>
                        <a:rPr b="1" lang="en-IN" sz="2400" strike="noStrike">
                          <a:solidFill>
                            <a:srgbClr val="ffff00"/>
                          </a:solidFill>
                          <a:latin typeface="Calibri"/>
                        </a:rPr>
                        <a:t>Good recovery</a:t>
                      </a:r>
                      <a:endParaRPr/>
                    </a:p>
                  </a:txBody>
                  <a:tcPr/>
                </a:tc>
                <a:tc>
                  <a:txBody>
                    <a:bodyPr lIns="51120" rIns="51120" tIns="6840" bIns="0" anchor="ctr"/>
                    <a:p>
                      <a:pPr algn="ctr">
                        <a:lnSpc>
                          <a:spcPct val="115000"/>
                        </a:lnSpc>
                      </a:pPr>
                      <a:r>
                        <a:rPr b="1" lang="en-IN" sz="2400" strike="noStrike">
                          <a:solidFill>
                            <a:srgbClr val="000000"/>
                          </a:solidFill>
                          <a:latin typeface="Calibri"/>
                        </a:rPr>
                        <a:t>246(80.7)</a:t>
                      </a:r>
                      <a:endParaRPr/>
                    </a:p>
                  </a:txBody>
                  <a:tcPr/>
                </a:tc>
                <a:tc>
                  <a:txBody>
                    <a:bodyPr lIns="51120" rIns="51120" tIns="6840" bIns="0" anchor="ctr"/>
                    <a:p>
                      <a:pPr algn="ctr">
                        <a:lnSpc>
                          <a:spcPct val="115000"/>
                        </a:lnSpc>
                      </a:pPr>
                      <a:r>
                        <a:rPr b="1" lang="en-IN" sz="2400" strike="noStrike">
                          <a:solidFill>
                            <a:srgbClr val="000000"/>
                          </a:solidFill>
                          <a:latin typeface="Calibri"/>
                        </a:rPr>
                        <a:t>153(49.8)</a:t>
                      </a:r>
                      <a:endParaRPr/>
                    </a:p>
                  </a:txBody>
                  <a:tcPr/>
                </a:tc>
              </a:tr>
            </a:tbl>
          </a:graphicData>
        </a:graphic>
      </p:graphicFrame>
      <p:sp>
        <p:nvSpPr>
          <p:cNvPr id="242" name="CustomShape 2"/>
          <p:cNvSpPr/>
          <p:nvPr/>
        </p:nvSpPr>
        <p:spPr>
          <a:xfrm>
            <a:off x="3764880" y="268200"/>
            <a:ext cx="2936520" cy="434880"/>
          </a:xfrm>
          <a:prstGeom prst="rect">
            <a:avLst/>
          </a:prstGeom>
          <a:noFill/>
          <a:ln>
            <a:noFill/>
          </a:ln>
        </p:spPr>
        <p:style>
          <a:lnRef idx="0"/>
          <a:fillRef idx="0"/>
          <a:effectRef idx="0"/>
          <a:fontRef idx="minor"/>
        </p:style>
        <p:txBody>
          <a:bodyPr lIns="68760" rIns="68760" tIns="34200" bIns="34200" anchor="ctr"/>
          <a:p>
            <a:pPr>
              <a:lnSpc>
                <a:spcPct val="100000"/>
              </a:lnSpc>
            </a:pPr>
            <a:r>
              <a:rPr b="1" lang="en-IN" sz="2400" strike="noStrike">
                <a:solidFill>
                  <a:srgbClr val="ff0000"/>
                </a:solidFill>
                <a:latin typeface="Calibri"/>
                <a:ea typeface="Times New Roman"/>
              </a:rPr>
              <a:t>OUTCOME-RCT</a:t>
            </a:r>
            <a:endParaRPr/>
          </a:p>
        </p:txBody>
      </p:sp>
      <p:sp>
        <p:nvSpPr>
          <p:cNvPr id="243" name="CustomShape 3"/>
          <p:cNvSpPr/>
          <p:nvPr/>
        </p:nvSpPr>
        <p:spPr>
          <a:xfrm>
            <a:off x="3962520" y="2666880"/>
            <a:ext cx="1480680" cy="993240"/>
          </a:xfrm>
          <a:custGeom>
            <a:avLst/>
            <a:gdLst/>
            <a:ahLst/>
            <a:rect l="0" t="0" r="r" b="b"/>
            <a:pathLst>
              <a:path w="1976931" h="1363141">
                <a:moveTo>
                  <a:pt x="1378857" y="201997"/>
                </a:moveTo>
                <a:cubicBezTo>
                  <a:pt x="1354667" y="182645"/>
                  <a:pt x="1333482" y="158774"/>
                  <a:pt x="1306286" y="143940"/>
                </a:cubicBezTo>
                <a:cubicBezTo>
                  <a:pt x="1279423" y="129288"/>
                  <a:pt x="1246569" y="128595"/>
                  <a:pt x="1219200" y="114911"/>
                </a:cubicBezTo>
                <a:cubicBezTo>
                  <a:pt x="1128073" y="69348"/>
                  <a:pt x="1186469" y="90896"/>
                  <a:pt x="1059543" y="71369"/>
                </a:cubicBezTo>
                <a:cubicBezTo>
                  <a:pt x="881500" y="43977"/>
                  <a:pt x="1057134" y="62902"/>
                  <a:pt x="769257" y="42340"/>
                </a:cubicBezTo>
                <a:cubicBezTo>
                  <a:pt x="618465" y="48140"/>
                  <a:pt x="390683" y="0"/>
                  <a:pt x="261257" y="129426"/>
                </a:cubicBezTo>
                <a:cubicBezTo>
                  <a:pt x="227390" y="163293"/>
                  <a:pt x="186224" y="191175"/>
                  <a:pt x="159657" y="231026"/>
                </a:cubicBezTo>
                <a:lnTo>
                  <a:pt x="101600" y="318111"/>
                </a:lnTo>
                <a:lnTo>
                  <a:pt x="72571" y="361654"/>
                </a:lnTo>
                <a:cubicBezTo>
                  <a:pt x="67733" y="376168"/>
                  <a:pt x="64899" y="391513"/>
                  <a:pt x="58057" y="405197"/>
                </a:cubicBezTo>
                <a:cubicBezTo>
                  <a:pt x="50256" y="420799"/>
                  <a:pt x="36113" y="432799"/>
                  <a:pt x="29028" y="448740"/>
                </a:cubicBezTo>
                <a:cubicBezTo>
                  <a:pt x="16601" y="476702"/>
                  <a:pt x="0" y="535826"/>
                  <a:pt x="0" y="535826"/>
                </a:cubicBezTo>
                <a:cubicBezTo>
                  <a:pt x="4838" y="637426"/>
                  <a:pt x="6067" y="739262"/>
                  <a:pt x="14514" y="840626"/>
                </a:cubicBezTo>
                <a:cubicBezTo>
                  <a:pt x="15785" y="855873"/>
                  <a:pt x="20541" y="871439"/>
                  <a:pt x="29028" y="884169"/>
                </a:cubicBezTo>
                <a:cubicBezTo>
                  <a:pt x="40414" y="901248"/>
                  <a:pt x="58057" y="913197"/>
                  <a:pt x="72571" y="927711"/>
                </a:cubicBezTo>
                <a:cubicBezTo>
                  <a:pt x="77409" y="942225"/>
                  <a:pt x="80244" y="957570"/>
                  <a:pt x="87086" y="971254"/>
                </a:cubicBezTo>
                <a:cubicBezTo>
                  <a:pt x="103397" y="1003876"/>
                  <a:pt x="132141" y="1035410"/>
                  <a:pt x="159657" y="1058340"/>
                </a:cubicBezTo>
                <a:cubicBezTo>
                  <a:pt x="173058" y="1069507"/>
                  <a:pt x="189799" y="1076202"/>
                  <a:pt x="203200" y="1087369"/>
                </a:cubicBezTo>
                <a:cubicBezTo>
                  <a:pt x="218969" y="1100509"/>
                  <a:pt x="229664" y="1119525"/>
                  <a:pt x="246743" y="1130911"/>
                </a:cubicBezTo>
                <a:cubicBezTo>
                  <a:pt x="259473" y="1139398"/>
                  <a:pt x="276602" y="1138584"/>
                  <a:pt x="290286" y="1145426"/>
                </a:cubicBezTo>
                <a:cubicBezTo>
                  <a:pt x="305888" y="1153227"/>
                  <a:pt x="317888" y="1167369"/>
                  <a:pt x="333828" y="1174454"/>
                </a:cubicBezTo>
                <a:cubicBezTo>
                  <a:pt x="361790" y="1186881"/>
                  <a:pt x="395454" y="1186510"/>
                  <a:pt x="420914" y="1203483"/>
                </a:cubicBezTo>
                <a:cubicBezTo>
                  <a:pt x="481055" y="1243576"/>
                  <a:pt x="447534" y="1228280"/>
                  <a:pt x="522514" y="1247026"/>
                </a:cubicBezTo>
                <a:cubicBezTo>
                  <a:pt x="537028" y="1256702"/>
                  <a:pt x="550455" y="1268253"/>
                  <a:pt x="566057" y="1276054"/>
                </a:cubicBezTo>
                <a:cubicBezTo>
                  <a:pt x="579741" y="1282896"/>
                  <a:pt x="594692" y="1287129"/>
                  <a:pt x="609600" y="1290569"/>
                </a:cubicBezTo>
                <a:cubicBezTo>
                  <a:pt x="657676" y="1301663"/>
                  <a:pt x="706075" y="1311486"/>
                  <a:pt x="754743" y="1319597"/>
                </a:cubicBezTo>
                <a:cubicBezTo>
                  <a:pt x="995361" y="1359699"/>
                  <a:pt x="638119" y="1302112"/>
                  <a:pt x="986971" y="1348626"/>
                </a:cubicBezTo>
                <a:cubicBezTo>
                  <a:pt x="1011424" y="1351886"/>
                  <a:pt x="1035352" y="1358302"/>
                  <a:pt x="1059543" y="1363140"/>
                </a:cubicBezTo>
                <a:cubicBezTo>
                  <a:pt x="1180495" y="1358302"/>
                  <a:pt x="1301619" y="1356678"/>
                  <a:pt x="1422400" y="1348626"/>
                </a:cubicBezTo>
                <a:cubicBezTo>
                  <a:pt x="1658658" y="1332875"/>
                  <a:pt x="1379357" y="1340817"/>
                  <a:pt x="1538514" y="1319597"/>
                </a:cubicBezTo>
                <a:cubicBezTo>
                  <a:pt x="1596262" y="1311898"/>
                  <a:pt x="1654629" y="1309921"/>
                  <a:pt x="1712686" y="1305083"/>
                </a:cubicBezTo>
                <a:lnTo>
                  <a:pt x="1799771" y="1276054"/>
                </a:lnTo>
                <a:lnTo>
                  <a:pt x="1843314" y="1261540"/>
                </a:lnTo>
                <a:cubicBezTo>
                  <a:pt x="1883035" y="1235059"/>
                  <a:pt x="1895516" y="1234801"/>
                  <a:pt x="1915886" y="1188969"/>
                </a:cubicBezTo>
                <a:cubicBezTo>
                  <a:pt x="1928313" y="1161007"/>
                  <a:pt x="1944914" y="1101883"/>
                  <a:pt x="1944914" y="1101883"/>
                </a:cubicBezTo>
                <a:cubicBezTo>
                  <a:pt x="1949752" y="1063178"/>
                  <a:pt x="1953912" y="1024383"/>
                  <a:pt x="1959428" y="985769"/>
                </a:cubicBezTo>
                <a:cubicBezTo>
                  <a:pt x="1963590" y="956636"/>
                  <a:pt x="1973943" y="928112"/>
                  <a:pt x="1973943" y="898683"/>
                </a:cubicBezTo>
                <a:cubicBezTo>
                  <a:pt x="1973943" y="816293"/>
                  <a:pt x="1976930" y="732449"/>
                  <a:pt x="1959428" y="651940"/>
                </a:cubicBezTo>
                <a:cubicBezTo>
                  <a:pt x="1952017" y="617848"/>
                  <a:pt x="1920723" y="593883"/>
                  <a:pt x="1901371" y="564854"/>
                </a:cubicBezTo>
                <a:cubicBezTo>
                  <a:pt x="1852990" y="492282"/>
                  <a:pt x="1886859" y="530988"/>
                  <a:pt x="1785257" y="463254"/>
                </a:cubicBezTo>
                <a:lnTo>
                  <a:pt x="1741714" y="434226"/>
                </a:lnTo>
                <a:cubicBezTo>
                  <a:pt x="1715328" y="328681"/>
                  <a:pt x="1750480" y="413963"/>
                  <a:pt x="1683657" y="347140"/>
                </a:cubicBezTo>
                <a:cubicBezTo>
                  <a:pt x="1633342" y="296825"/>
                  <a:pt x="1680752" y="305532"/>
                  <a:pt x="1611086" y="274569"/>
                </a:cubicBezTo>
                <a:cubicBezTo>
                  <a:pt x="1583124" y="262142"/>
                  <a:pt x="1553029" y="255216"/>
                  <a:pt x="1524000" y="245540"/>
                </a:cubicBezTo>
                <a:lnTo>
                  <a:pt x="1436914" y="216511"/>
                </a:lnTo>
                <a:cubicBezTo>
                  <a:pt x="1422400" y="211673"/>
                  <a:pt x="1407055" y="208839"/>
                  <a:pt x="1393371" y="201997"/>
                </a:cubicBezTo>
                <a:lnTo>
                  <a:pt x="1378857" y="201997"/>
                </a:lnTo>
              </a:path>
            </a:pathLst>
          </a:custGeom>
          <a:noFill/>
          <a:ln w="38160">
            <a:round/>
          </a:ln>
        </p:spPr>
        <p:style>
          <a:lnRef idx="2">
            <a:schemeClr val="accent1">
              <a:shade val="50000"/>
            </a:schemeClr>
          </a:lnRef>
          <a:fillRef idx="1">
            <a:schemeClr val="accent1"/>
          </a:fillRef>
          <a:effectRef idx="0">
            <a:schemeClr val="accent1"/>
          </a:effectRef>
          <a:fontRef idx="minor"/>
        </p:style>
      </p:sp>
      <p:sp>
        <p:nvSpPr>
          <p:cNvPr id="244" name="CustomShape 4"/>
          <p:cNvSpPr/>
          <p:nvPr/>
        </p:nvSpPr>
        <p:spPr>
          <a:xfrm>
            <a:off x="6523200" y="2666880"/>
            <a:ext cx="1480680" cy="993240"/>
          </a:xfrm>
          <a:custGeom>
            <a:avLst/>
            <a:gdLst/>
            <a:ahLst/>
            <a:rect l="0" t="0" r="r" b="b"/>
            <a:pathLst>
              <a:path w="1976931" h="1363141">
                <a:moveTo>
                  <a:pt x="1378857" y="201997"/>
                </a:moveTo>
                <a:cubicBezTo>
                  <a:pt x="1354667" y="182645"/>
                  <a:pt x="1333482" y="158774"/>
                  <a:pt x="1306286" y="143940"/>
                </a:cubicBezTo>
                <a:cubicBezTo>
                  <a:pt x="1279423" y="129288"/>
                  <a:pt x="1246569" y="128595"/>
                  <a:pt x="1219200" y="114911"/>
                </a:cubicBezTo>
                <a:cubicBezTo>
                  <a:pt x="1128073" y="69348"/>
                  <a:pt x="1186469" y="90896"/>
                  <a:pt x="1059543" y="71369"/>
                </a:cubicBezTo>
                <a:cubicBezTo>
                  <a:pt x="881500" y="43977"/>
                  <a:pt x="1057134" y="62902"/>
                  <a:pt x="769257" y="42340"/>
                </a:cubicBezTo>
                <a:cubicBezTo>
                  <a:pt x="618465" y="48140"/>
                  <a:pt x="390683" y="0"/>
                  <a:pt x="261257" y="129426"/>
                </a:cubicBezTo>
                <a:cubicBezTo>
                  <a:pt x="227390" y="163293"/>
                  <a:pt x="186224" y="191175"/>
                  <a:pt x="159657" y="231026"/>
                </a:cubicBezTo>
                <a:lnTo>
                  <a:pt x="101600" y="318111"/>
                </a:lnTo>
                <a:lnTo>
                  <a:pt x="72571" y="361654"/>
                </a:lnTo>
                <a:cubicBezTo>
                  <a:pt x="67733" y="376168"/>
                  <a:pt x="64899" y="391513"/>
                  <a:pt x="58057" y="405197"/>
                </a:cubicBezTo>
                <a:cubicBezTo>
                  <a:pt x="50256" y="420799"/>
                  <a:pt x="36113" y="432799"/>
                  <a:pt x="29028" y="448740"/>
                </a:cubicBezTo>
                <a:cubicBezTo>
                  <a:pt x="16601" y="476702"/>
                  <a:pt x="0" y="535826"/>
                  <a:pt x="0" y="535826"/>
                </a:cubicBezTo>
                <a:cubicBezTo>
                  <a:pt x="4838" y="637426"/>
                  <a:pt x="6067" y="739262"/>
                  <a:pt x="14514" y="840626"/>
                </a:cubicBezTo>
                <a:cubicBezTo>
                  <a:pt x="15785" y="855873"/>
                  <a:pt x="20541" y="871439"/>
                  <a:pt x="29028" y="884169"/>
                </a:cubicBezTo>
                <a:cubicBezTo>
                  <a:pt x="40414" y="901248"/>
                  <a:pt x="58057" y="913197"/>
                  <a:pt x="72571" y="927711"/>
                </a:cubicBezTo>
                <a:cubicBezTo>
                  <a:pt x="77409" y="942225"/>
                  <a:pt x="80244" y="957570"/>
                  <a:pt x="87086" y="971254"/>
                </a:cubicBezTo>
                <a:cubicBezTo>
                  <a:pt x="103397" y="1003876"/>
                  <a:pt x="132141" y="1035410"/>
                  <a:pt x="159657" y="1058340"/>
                </a:cubicBezTo>
                <a:cubicBezTo>
                  <a:pt x="173058" y="1069507"/>
                  <a:pt x="189799" y="1076202"/>
                  <a:pt x="203200" y="1087369"/>
                </a:cubicBezTo>
                <a:cubicBezTo>
                  <a:pt x="218969" y="1100509"/>
                  <a:pt x="229664" y="1119525"/>
                  <a:pt x="246743" y="1130911"/>
                </a:cubicBezTo>
                <a:cubicBezTo>
                  <a:pt x="259473" y="1139398"/>
                  <a:pt x="276602" y="1138584"/>
                  <a:pt x="290286" y="1145426"/>
                </a:cubicBezTo>
                <a:cubicBezTo>
                  <a:pt x="305888" y="1153227"/>
                  <a:pt x="317888" y="1167369"/>
                  <a:pt x="333828" y="1174454"/>
                </a:cubicBezTo>
                <a:cubicBezTo>
                  <a:pt x="361790" y="1186881"/>
                  <a:pt x="395454" y="1186510"/>
                  <a:pt x="420914" y="1203483"/>
                </a:cubicBezTo>
                <a:cubicBezTo>
                  <a:pt x="481055" y="1243576"/>
                  <a:pt x="447534" y="1228280"/>
                  <a:pt x="522514" y="1247026"/>
                </a:cubicBezTo>
                <a:cubicBezTo>
                  <a:pt x="537028" y="1256702"/>
                  <a:pt x="550455" y="1268253"/>
                  <a:pt x="566057" y="1276054"/>
                </a:cubicBezTo>
                <a:cubicBezTo>
                  <a:pt x="579741" y="1282896"/>
                  <a:pt x="594692" y="1287129"/>
                  <a:pt x="609600" y="1290569"/>
                </a:cubicBezTo>
                <a:cubicBezTo>
                  <a:pt x="657676" y="1301663"/>
                  <a:pt x="706075" y="1311486"/>
                  <a:pt x="754743" y="1319597"/>
                </a:cubicBezTo>
                <a:cubicBezTo>
                  <a:pt x="995361" y="1359699"/>
                  <a:pt x="638119" y="1302112"/>
                  <a:pt x="986971" y="1348626"/>
                </a:cubicBezTo>
                <a:cubicBezTo>
                  <a:pt x="1011424" y="1351886"/>
                  <a:pt x="1035352" y="1358302"/>
                  <a:pt x="1059543" y="1363140"/>
                </a:cubicBezTo>
                <a:cubicBezTo>
                  <a:pt x="1180495" y="1358302"/>
                  <a:pt x="1301619" y="1356678"/>
                  <a:pt x="1422400" y="1348626"/>
                </a:cubicBezTo>
                <a:cubicBezTo>
                  <a:pt x="1658658" y="1332875"/>
                  <a:pt x="1379357" y="1340817"/>
                  <a:pt x="1538514" y="1319597"/>
                </a:cubicBezTo>
                <a:cubicBezTo>
                  <a:pt x="1596262" y="1311898"/>
                  <a:pt x="1654629" y="1309921"/>
                  <a:pt x="1712686" y="1305083"/>
                </a:cubicBezTo>
                <a:lnTo>
                  <a:pt x="1799771" y="1276054"/>
                </a:lnTo>
                <a:lnTo>
                  <a:pt x="1843314" y="1261540"/>
                </a:lnTo>
                <a:cubicBezTo>
                  <a:pt x="1883035" y="1235059"/>
                  <a:pt x="1895516" y="1234801"/>
                  <a:pt x="1915886" y="1188969"/>
                </a:cubicBezTo>
                <a:cubicBezTo>
                  <a:pt x="1928313" y="1161007"/>
                  <a:pt x="1944914" y="1101883"/>
                  <a:pt x="1944914" y="1101883"/>
                </a:cubicBezTo>
                <a:cubicBezTo>
                  <a:pt x="1949752" y="1063178"/>
                  <a:pt x="1953912" y="1024383"/>
                  <a:pt x="1959428" y="985769"/>
                </a:cubicBezTo>
                <a:cubicBezTo>
                  <a:pt x="1963590" y="956636"/>
                  <a:pt x="1973943" y="928112"/>
                  <a:pt x="1973943" y="898683"/>
                </a:cubicBezTo>
                <a:cubicBezTo>
                  <a:pt x="1973943" y="816293"/>
                  <a:pt x="1976930" y="732449"/>
                  <a:pt x="1959428" y="651940"/>
                </a:cubicBezTo>
                <a:cubicBezTo>
                  <a:pt x="1952017" y="617848"/>
                  <a:pt x="1920723" y="593883"/>
                  <a:pt x="1901371" y="564854"/>
                </a:cubicBezTo>
                <a:cubicBezTo>
                  <a:pt x="1852990" y="492282"/>
                  <a:pt x="1886859" y="530988"/>
                  <a:pt x="1785257" y="463254"/>
                </a:cubicBezTo>
                <a:lnTo>
                  <a:pt x="1741714" y="434226"/>
                </a:lnTo>
                <a:cubicBezTo>
                  <a:pt x="1715328" y="328681"/>
                  <a:pt x="1750480" y="413963"/>
                  <a:pt x="1683657" y="347140"/>
                </a:cubicBezTo>
                <a:cubicBezTo>
                  <a:pt x="1633342" y="296825"/>
                  <a:pt x="1680752" y="305532"/>
                  <a:pt x="1611086" y="274569"/>
                </a:cubicBezTo>
                <a:cubicBezTo>
                  <a:pt x="1583124" y="262142"/>
                  <a:pt x="1553029" y="255216"/>
                  <a:pt x="1524000" y="245540"/>
                </a:cubicBezTo>
                <a:lnTo>
                  <a:pt x="1436914" y="216511"/>
                </a:lnTo>
                <a:cubicBezTo>
                  <a:pt x="1422400" y="211673"/>
                  <a:pt x="1407055" y="208839"/>
                  <a:pt x="1393371" y="201997"/>
                </a:cubicBezTo>
                <a:lnTo>
                  <a:pt x="1378857" y="201997"/>
                </a:lnTo>
              </a:path>
            </a:pathLst>
          </a:custGeom>
          <a:noFill/>
          <a:ln w="38160">
            <a:round/>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17" dur="indefinite" restart="never" nodeType="tmRoot">
          <p:childTnLst>
            <p:seq>
              <p:cTn id="18" dur="indefinite" nodeType="mainSeq">
                <p:childTnLst>
                  <p:par>
                    <p:cTn id="19" nodeType="clickEffect" fill="hold">
                      <p:stCondLst>
                        <p:cond delay="indefinite"/>
                      </p:stCondLst>
                      <p:childTnLst>
                        <p:par>
                          <p:cTn id="20" nodeType="withEffect" fill="hold">
                            <p:stCondLst>
                              <p:cond delay="0"/>
                            </p:stCondLst>
                            <p:childTnLst>
                              <p:par>
                                <p:cTn id="21" nodeType="clickEffect" fill="hold" presetClass="emph" presetID="6">
                                  <p:stCondLst>
                                    <p:cond delay="0"/>
                                  </p:stCondLst>
                                  <p:childTnLst/>
                                </p:cTn>
                              </p:par>
                            </p:childTnLst>
                          </p:cTn>
                        </p:par>
                      </p:childTnLst>
                    </p:cTn>
                  </p:par>
                  <p:par>
                    <p:cTn id="22" nodeType="clickEffect" fill="hold">
                      <p:stCondLst>
                        <p:cond delay="indefinite"/>
                      </p:stCondLst>
                      <p:childTnLst>
                        <p:par>
                          <p:cTn id="23" nodeType="withEffect" fill="hold">
                            <p:stCondLst>
                              <p:cond delay="0"/>
                            </p:stCondLst>
                            <p:childTnLst>
                              <p:par>
                                <p:cTn id="24" nodeType="click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45" name="Table 1"/>
          <p:cNvGraphicFramePr/>
          <p:nvPr/>
        </p:nvGraphicFramePr>
        <p:xfrm>
          <a:off x="271440" y="1108080"/>
          <a:ext cx="8496000" cy="3753000"/>
        </p:xfrm>
        <a:graphic>
          <a:graphicData uri="http://schemas.openxmlformats.org/drawingml/2006/table">
            <a:tbl>
              <a:tblPr/>
              <a:tblGrid>
                <a:gridCol w="1910160"/>
                <a:gridCol w="1436400"/>
                <a:gridCol w="283680"/>
                <a:gridCol w="1183680"/>
                <a:gridCol w="998280"/>
                <a:gridCol w="1141560"/>
                <a:gridCol w="1542240"/>
              </a:tblGrid>
              <a:tr h="1235160">
                <a:tc>
                  <a:txBody>
                    <a:bodyPr lIns="4320" rIns="4320" tIns="4320" bIns="0"/>
                    <a:p>
                      <a:pPr>
                        <a:lnSpc>
                          <a:spcPct val="100000"/>
                        </a:lnSpc>
                      </a:pPr>
                      <a:r>
                        <a:rPr b="1" lang="en-IN" sz="2100" strike="noStrike">
                          <a:solidFill>
                            <a:srgbClr val="ffffff"/>
                          </a:solidFill>
                          <a:latin typeface="Calibri"/>
                        </a:rPr>
                        <a:t>Outcome </a:t>
                      </a:r>
                      <a:endParaRPr/>
                    </a:p>
                  </a:txBody>
                  <a:tcPr/>
                </a:tc>
                <a:tc>
                  <a:txBody>
                    <a:bodyPr lIns="4320" rIns="4320" tIns="4320" bIns="0"/>
                    <a:p>
                      <a:pPr algn="ctr">
                        <a:lnSpc>
                          <a:spcPct val="100000"/>
                        </a:lnSpc>
                      </a:pPr>
                      <a:r>
                        <a:rPr b="1" lang="en-IN" sz="2100" strike="noStrike">
                          <a:solidFill>
                            <a:srgbClr val="ffffff"/>
                          </a:solidFill>
                          <a:latin typeface="Calibri"/>
                        </a:rPr>
                        <a:t>H + IMP (n=306)</a:t>
                      </a:r>
                      <a:endParaRPr/>
                    </a:p>
                  </a:txBody>
                  <a:tcPr/>
                </a:tc>
                <a:tc>
                  <a:txBody>
                    <a:bodyPr lIns="4320" rIns="4320" tIns="4320" bIns="0"/>
                    <a:p>
                      <a:pPr algn="ctr">
                        <a:lnSpc>
                          <a:spcPct val="100000"/>
                        </a:lnSpc>
                      </a:pPr>
                      <a:r>
                        <a:rPr b="1" lang="en-IN" sz="2100" strike="noStrike">
                          <a:solidFill>
                            <a:srgbClr val="ffffff"/>
                          </a:solidFill>
                          <a:latin typeface="Calibri"/>
                        </a:rPr>
                        <a:t>IMP(n=306)</a:t>
                      </a:r>
                      <a:endParaRPr/>
                    </a:p>
                    <a:p>
                      <a:pPr algn="ctr">
                        <a:lnSpc>
                          <a:spcPct val="100000"/>
                        </a:lnSpc>
                      </a:pPr>
                      <a:r>
                        <a:rPr b="1" lang="en-IN" sz="2100" strike="noStrike">
                          <a:solidFill>
                            <a:srgbClr val="ffffff"/>
                          </a:solidFill>
                          <a:latin typeface="Calibri"/>
                        </a:rPr>
                        <a:t> </a:t>
                      </a:r>
                      <a:endParaRPr/>
                    </a:p>
                  </a:txBody>
                  <a:tcPr/>
                </a:tc>
                <a:tc>
                  <a:txBody>
                    <a:bodyPr lIns="0" rIns="0" tIns="0" bIns="0"/>
                    <a:p>
                      <a:pPr>
                        <a:lnSpc>
                          <a:spcPct val="100000"/>
                        </a:lnSpc>
                      </a:pPr>
                      <a:r>
                        <a:rPr b="1" lang="en-IN" sz="2100" strike="noStrike">
                          <a:solidFill>
                            <a:srgbClr val="ffffff"/>
                          </a:solidFill>
                          <a:latin typeface="Calibri"/>
                        </a:rPr>
                        <a:t>RR (95% CI)</a:t>
                      </a:r>
                      <a:endParaRPr/>
                    </a:p>
                    <a:p>
                      <a:pPr>
                        <a:lnSpc>
                          <a:spcPct val="100000"/>
                        </a:lnSpc>
                      </a:pPr>
                      <a:r>
                        <a:rPr b="1" lang="en-IN" sz="2100" strike="noStrike">
                          <a:solidFill>
                            <a:srgbClr val="ffffff"/>
                          </a:solidFill>
                          <a:latin typeface="Calibri"/>
                        </a:rPr>
                        <a:t> </a:t>
                      </a:r>
                      <a:endParaRPr/>
                    </a:p>
                  </a:txBody>
                  <a:tcPr/>
                </a:tc>
                <a:tc>
                  <a:txBody>
                    <a:bodyPr lIns="0" rIns="0" tIns="0" bIns="0"/>
                    <a:p>
                      <a:pPr>
                        <a:lnSpc>
                          <a:spcPct val="100000"/>
                        </a:lnSpc>
                      </a:pPr>
                      <a:r>
                        <a:rPr b="1" lang="en-IN" sz="2100" strike="noStrike">
                          <a:solidFill>
                            <a:srgbClr val="ffffff"/>
                          </a:solidFill>
                          <a:latin typeface="Calibri"/>
                        </a:rPr>
                        <a:t>ABI (95% CI)</a:t>
                      </a:r>
                      <a:endParaRPr/>
                    </a:p>
                  </a:txBody>
                  <a:tcPr/>
                </a:tc>
                <a:tc>
                  <a:txBody>
                    <a:bodyPr lIns="0" rIns="0" tIns="0" bIns="0"/>
                    <a:p>
                      <a:pPr>
                        <a:lnSpc>
                          <a:spcPct val="100000"/>
                        </a:lnSpc>
                      </a:pPr>
                      <a:r>
                        <a:rPr b="1" lang="en-IN" sz="2100" strike="noStrike">
                          <a:solidFill>
                            <a:srgbClr val="ffffff"/>
                          </a:solidFill>
                          <a:latin typeface="Calibri"/>
                        </a:rPr>
                        <a:t>OR (95% CI); </a:t>
                      </a:r>
                      <a:endParaRPr/>
                    </a:p>
                    <a:p>
                      <a:pPr>
                        <a:lnSpc>
                          <a:spcPct val="100000"/>
                        </a:lnSpc>
                      </a:pPr>
                      <a:r>
                        <a:rPr b="1" lang="en-IN" sz="2100" strike="noStrike">
                          <a:solidFill>
                            <a:srgbClr val="ffffff"/>
                          </a:solidFill>
                          <a:latin typeface="Calibri"/>
                        </a:rPr>
                        <a:t>p value</a:t>
                      </a:r>
                      <a:endParaRPr/>
                    </a:p>
                  </a:txBody>
                  <a:tcPr/>
                </a:tc>
              </a:tr>
              <a:tr h="657000">
                <a:tc>
                  <a:txBody>
                    <a:bodyPr lIns="4320" rIns="4320" tIns="4320" bIns="0"/>
                    <a:p>
                      <a:pPr>
                        <a:lnSpc>
                          <a:spcPct val="100000"/>
                        </a:lnSpc>
                      </a:pPr>
                      <a:r>
                        <a:rPr b="1" lang="en-IN" sz="2100" strike="noStrike">
                          <a:solidFill>
                            <a:srgbClr val="ffffff"/>
                          </a:solidFill>
                          <a:latin typeface="Calibri"/>
                        </a:rPr>
                        <a:t>Effectiveness analysis</a:t>
                      </a:r>
                      <a:endParaRPr/>
                    </a:p>
                  </a:txBody>
                  <a:tcPr/>
                </a:tc>
                <a:tc>
                  <a:txBody>
                    <a:bodyPr lIns="4320" rIns="4320" tIns="4320" bIns="0"/>
                    <a:p>
                      <a:pPr algn="ctr">
                        <a:lnSpc>
                          <a:spcPct val="100000"/>
                        </a:lnSpc>
                      </a:pPr>
                      <a:r>
                        <a:rPr b="1" lang="en-IN" sz="2100" strike="noStrike">
                          <a:solidFill>
                            <a:srgbClr val="000000"/>
                          </a:solidFill>
                          <a:latin typeface="Calibri"/>
                        </a:rPr>
                        <a:t> </a:t>
                      </a:r>
                      <a:endParaRPr/>
                    </a:p>
                  </a:txBody>
                  <a:tcPr/>
                </a:tc>
                <a:tc>
                  <a:txBody>
                    <a:bodyPr lIns="0" rIns="0" tIns="0" bIns="0"/>
                    <a:p>
                      <a:pPr algn="ctr">
                        <a:lnSpc>
                          <a:spcPct val="100000"/>
                        </a:lnSpc>
                      </a:pPr>
                      <a:r>
                        <a:rPr b="1" lang="en-IN" sz="2100" strike="noStrike">
                          <a:solidFill>
                            <a:srgbClr val="000000"/>
                          </a:solidFill>
                          <a:latin typeface="Calibri"/>
                        </a:rPr>
                        <a:t>57(46.11 to 72.6)</a:t>
                      </a:r>
                      <a:endParaRPr/>
                    </a:p>
                  </a:txBody>
                  <a:tcPr/>
                </a:tc>
                <a:tc>
                  <a:txBody>
                    <a:bodyPr lIns="0" rIns="0" tIns="0" bIns="0"/>
                    <a:p>
                      <a:pPr algn="ctr">
                        <a:lnSpc>
                          <a:spcPct val="100000"/>
                        </a:lnSpc>
                      </a:pPr>
                      <a:r>
                        <a:rPr b="1" lang="en-IN" sz="2100" strike="noStrike">
                          <a:solidFill>
                            <a:srgbClr val="000000"/>
                          </a:solidFill>
                          <a:latin typeface="Calibri"/>
                        </a:rPr>
                        <a:t>26 (10.3 to 23.2)</a:t>
                      </a:r>
                      <a:endParaRPr/>
                    </a:p>
                  </a:txBody>
                  <a:tcPr/>
                </a:tc>
                <a:tc>
                  <a:txBody>
                    <a:bodyPr lIns="0" rIns="0" tIns="0" bIns="0"/>
                    <a:p>
                      <a:pPr algn="ctr">
                        <a:lnSpc>
                          <a:spcPct val="100000"/>
                        </a:lnSpc>
                      </a:pPr>
                      <a:r>
                        <a:rPr b="1" lang="en-IN" sz="2100" strike="noStrike">
                          <a:solidFill>
                            <a:srgbClr val="000000"/>
                          </a:solidFill>
                          <a:latin typeface="Calibri"/>
                        </a:rPr>
                        <a:t>0.38(0.2 to 0.5); 0.0001¥</a:t>
                      </a:r>
                      <a:endParaRPr/>
                    </a:p>
                  </a:txBody>
                  <a:tcPr/>
                </a:tc>
              </a:tr>
              <a:tr h="330840">
                <a:tc>
                  <a:txBody>
                    <a:bodyPr lIns="4320" rIns="4320" tIns="4320" bIns="0"/>
                    <a:p>
                      <a:pPr>
                        <a:lnSpc>
                          <a:spcPct val="100000"/>
                        </a:lnSpc>
                      </a:pPr>
                      <a:r>
                        <a:rPr b="1" lang="en-IN" sz="2100" strike="noStrike">
                          <a:solidFill>
                            <a:srgbClr val="ffffff"/>
                          </a:solidFill>
                          <a:latin typeface="Calibri"/>
                        </a:rPr>
                        <a:t>Bad outcome</a:t>
                      </a:r>
                      <a:endParaRPr/>
                    </a:p>
                  </a:txBody>
                  <a:tcPr/>
                </a:tc>
                <a:tc>
                  <a:txBody>
                    <a:bodyPr lIns="4320" rIns="4320" tIns="4320" bIns="0" anchor="ctr"/>
                    <a:p>
                      <a:pPr algn="ctr">
                        <a:lnSpc>
                          <a:spcPct val="100000"/>
                        </a:lnSpc>
                      </a:pPr>
                      <a:r>
                        <a:rPr b="1" lang="en-IN" sz="2100" strike="noStrike">
                          <a:solidFill>
                            <a:srgbClr val="000000"/>
                          </a:solidFill>
                          <a:latin typeface="Calibri"/>
                        </a:rPr>
                        <a:t>43(14.1)</a:t>
                      </a:r>
                      <a:endParaRPr/>
                    </a:p>
                  </a:txBody>
                  <a:tcPr/>
                </a:tc>
                <a:tc>
                  <a:txBody>
                    <a:bodyPr lIns="4320" rIns="4320" tIns="4320" bIns="0" anchor="ctr"/>
                    <a:p>
                      <a:pPr algn="ctr">
                        <a:lnSpc>
                          <a:spcPct val="100000"/>
                        </a:lnSpc>
                      </a:pPr>
                      <a:r>
                        <a:rPr b="1" lang="en-IN" sz="2100" strike="noStrike">
                          <a:solidFill>
                            <a:srgbClr val="000000"/>
                          </a:solidFill>
                          <a:latin typeface="Calibri"/>
                        </a:rPr>
                        <a:t>92(30.1)</a:t>
                      </a:r>
                      <a:endParaRPr/>
                    </a:p>
                  </a:txBody>
                  <a:tcPr/>
                </a:tc>
                <a:tc>
                  <a:txBody>
                    <a:bodyPr lIns="0" rIns="0" tIns="0" bIns="0" anchor="ctr"/>
                    <a:p>
                      <a:pPr algn="just">
                        <a:lnSpc>
                          <a:spcPct val="100000"/>
                        </a:lnSpc>
                      </a:pPr>
                      <a:r>
                        <a:rPr b="1" lang="en-IN" sz="3000" strike="noStrike">
                          <a:solidFill>
                            <a:srgbClr val="ff0000"/>
                          </a:solidFill>
                          <a:latin typeface="Calibri"/>
                        </a:rPr>
                        <a:t>The odds ratio for treatment response in the two  groups was 0.38 </a:t>
                      </a:r>
                      <a:endParaRPr/>
                    </a:p>
                  </a:txBody>
                  <a:tcPr/>
                </a:tc>
              </a:tr>
              <a:tr h="1530000">
                <a:tc>
                  <a:txBody>
                    <a:bodyPr lIns="4320" rIns="4320" tIns="4320" bIns="0"/>
                    <a:p>
                      <a:pPr>
                        <a:lnSpc>
                          <a:spcPct val="100000"/>
                        </a:lnSpc>
                      </a:pPr>
                      <a:r>
                        <a:rPr b="1" lang="en-IN" sz="2100" strike="noStrike">
                          <a:solidFill>
                            <a:srgbClr val="ffffff"/>
                          </a:solidFill>
                          <a:latin typeface="Calibri"/>
                        </a:rPr>
                        <a:t>Good outcome</a:t>
                      </a:r>
                      <a:endParaRPr/>
                    </a:p>
                  </a:txBody>
                  <a:tcPr/>
                </a:tc>
                <a:tc>
                  <a:txBody>
                    <a:bodyPr lIns="4320" rIns="4320" tIns="4320" bIns="0" anchor="ctr"/>
                    <a:p>
                      <a:pPr algn="ctr">
                        <a:lnSpc>
                          <a:spcPct val="100000"/>
                        </a:lnSpc>
                      </a:pPr>
                      <a:r>
                        <a:rPr b="1" lang="en-IN" sz="2100" strike="noStrike">
                          <a:solidFill>
                            <a:srgbClr val="000000"/>
                          </a:solidFill>
                          <a:latin typeface="Calibri"/>
                        </a:rPr>
                        <a:t>263(85.9)</a:t>
                      </a:r>
                      <a:endParaRPr/>
                    </a:p>
                  </a:txBody>
                  <a:tcPr/>
                </a:tc>
                <a:tc>
                  <a:txBody>
                    <a:bodyPr lIns="4320" rIns="4320" tIns="4320" bIns="0" anchor="ctr"/>
                    <a:p>
                      <a:pPr algn="ctr">
                        <a:lnSpc>
                          <a:spcPct val="100000"/>
                        </a:lnSpc>
                      </a:pPr>
                      <a:r>
                        <a:rPr b="1" lang="en-IN" sz="2100" strike="noStrike">
                          <a:solidFill>
                            <a:srgbClr val="000000"/>
                          </a:solidFill>
                          <a:latin typeface="Calibri"/>
                        </a:rPr>
                        <a:t>214(69.9)</a:t>
                      </a:r>
                      <a:endParaRPr/>
                    </a:p>
                  </a:txBody>
                  <a:tcPr/>
                </a:tc>
              </a:tr>
            </a:tbl>
          </a:graphicData>
        </a:graphic>
      </p:graphicFrame>
      <p:sp>
        <p:nvSpPr>
          <p:cNvPr id="246" name="CustomShape 2"/>
          <p:cNvSpPr/>
          <p:nvPr/>
        </p:nvSpPr>
        <p:spPr>
          <a:xfrm>
            <a:off x="0" y="4824360"/>
            <a:ext cx="9040320" cy="1187640"/>
          </a:xfrm>
          <a:prstGeom prst="rect">
            <a:avLst/>
          </a:prstGeom>
          <a:noFill/>
          <a:ln>
            <a:noFill/>
          </a:ln>
        </p:spPr>
        <p:style>
          <a:lnRef idx="0"/>
          <a:fillRef idx="0"/>
          <a:effectRef idx="0"/>
          <a:fontRef idx="minor"/>
        </p:style>
        <p:txBody>
          <a:bodyPr lIns="90000" rIns="90000" tIns="45000" bIns="45000"/>
          <a:p>
            <a:pPr>
              <a:lnSpc>
                <a:spcPct val="100000"/>
              </a:lnSpc>
            </a:pPr>
            <a:r>
              <a:rPr b="1" lang="en-IN" sz="2400" strike="noStrike">
                <a:solidFill>
                  <a:srgbClr val="00b050"/>
                </a:solidFill>
                <a:latin typeface="Arial"/>
                <a:ea typeface="ＭＳ Ｐゴシック"/>
              </a:rPr>
              <a:t>BAD OUTCOME: Death, neuro vegetative state</a:t>
            </a:r>
            <a:endParaRPr/>
          </a:p>
          <a:p>
            <a:pPr>
              <a:lnSpc>
                <a:spcPct val="100000"/>
              </a:lnSpc>
            </a:pPr>
            <a:r>
              <a:rPr b="1" lang="en-IN" sz="2400" strike="noStrike">
                <a:solidFill>
                  <a:srgbClr val="00b050"/>
                </a:solidFill>
                <a:latin typeface="Arial"/>
                <a:ea typeface="ＭＳ Ｐゴシック"/>
              </a:rPr>
              <a:t>GOOD OUTCOME: good recovery, moderate disability, severe disability </a:t>
            </a:r>
            <a:endParaRPr/>
          </a:p>
        </p:txBody>
      </p:sp>
      <p:sp>
        <p:nvSpPr>
          <p:cNvPr id="247" name="CustomShape 3"/>
          <p:cNvSpPr/>
          <p:nvPr/>
        </p:nvSpPr>
        <p:spPr>
          <a:xfrm>
            <a:off x="3764880" y="268200"/>
            <a:ext cx="2936520" cy="434880"/>
          </a:xfrm>
          <a:prstGeom prst="rect">
            <a:avLst/>
          </a:prstGeom>
          <a:noFill/>
          <a:ln>
            <a:noFill/>
          </a:ln>
        </p:spPr>
        <p:style>
          <a:lnRef idx="0"/>
          <a:fillRef idx="0"/>
          <a:effectRef idx="0"/>
          <a:fontRef idx="minor"/>
        </p:style>
        <p:txBody>
          <a:bodyPr lIns="68760" rIns="68760" tIns="34200" bIns="34200" anchor="ctr"/>
          <a:p>
            <a:pPr>
              <a:lnSpc>
                <a:spcPct val="100000"/>
              </a:lnSpc>
            </a:pPr>
            <a:r>
              <a:rPr b="1" lang="en-IN" sz="2400" strike="noStrike">
                <a:solidFill>
                  <a:srgbClr val="ff0000"/>
                </a:solidFill>
                <a:latin typeface="Calibri"/>
                <a:ea typeface="Times New Roman"/>
              </a:rPr>
              <a:t>OUTCOME-RCT</a:t>
            </a:r>
            <a:endParaRPr/>
          </a:p>
        </p:txBody>
      </p:sp>
    </p:spTree>
  </p:cSld>
  <p:transition spd="slow">
    <p:fade/>
  </p:transition>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48" name="Picture 1" descr=""/>
          <p:cNvPicPr/>
          <p:nvPr/>
        </p:nvPicPr>
        <p:blipFill>
          <a:blip r:embed="rId1"/>
          <a:srcRect l="9621" t="7185" r="10632" b="8650"/>
          <a:stretch/>
        </p:blipFill>
        <p:spPr>
          <a:xfrm>
            <a:off x="0" y="624960"/>
            <a:ext cx="8851320" cy="5254560"/>
          </a:xfrm>
          <a:prstGeom prst="rect">
            <a:avLst/>
          </a:prstGeom>
          <a:ln>
            <a:noFill/>
          </a:ln>
        </p:spPr>
      </p:pic>
    </p:spTree>
  </p:cSld>
  <p:transition spd="slow">
    <p:fade/>
  </p:transition>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49" name="Picture 1" descr=""/>
          <p:cNvPicPr/>
          <p:nvPr/>
        </p:nvPicPr>
        <p:blipFill>
          <a:blip r:embed="rId1"/>
          <a:srcRect l="0" t="6924" r="17721" b="35564"/>
          <a:stretch/>
        </p:blipFill>
        <p:spPr>
          <a:xfrm>
            <a:off x="844920" y="1203840"/>
            <a:ext cx="7523280" cy="3171240"/>
          </a:xfrm>
          <a:prstGeom prst="rect">
            <a:avLst/>
          </a:prstGeom>
          <a:ln>
            <a:noFill/>
          </a:ln>
        </p:spPr>
      </p:pic>
      <p:sp>
        <p:nvSpPr>
          <p:cNvPr id="250" name="CustomShape 1"/>
          <p:cNvSpPr/>
          <p:nvPr/>
        </p:nvSpPr>
        <p:spPr>
          <a:xfrm>
            <a:off x="1846080" y="5223960"/>
            <a:ext cx="6093720" cy="364680"/>
          </a:xfrm>
          <a:prstGeom prst="rect">
            <a:avLst/>
          </a:prstGeom>
          <a:noFill/>
          <a:ln>
            <a:noFill/>
          </a:ln>
        </p:spPr>
        <p:style>
          <a:lnRef idx="0"/>
          <a:fillRef idx="0"/>
          <a:effectRef idx="0"/>
          <a:fontRef idx="minor"/>
        </p:style>
        <p:txBody>
          <a:bodyPr lIns="90000" rIns="90000" tIns="45000" bIns="45000"/>
          <a:p>
            <a:pPr>
              <a:lnSpc>
                <a:spcPct val="100000"/>
              </a:lnSpc>
            </a:pPr>
            <a:r>
              <a:rPr lang="en-IN" strike="noStrike">
                <a:solidFill>
                  <a:srgbClr val="000000"/>
                </a:solidFill>
                <a:latin typeface="Calibri"/>
              </a:rPr>
              <a:t>http://www.equator-network.org/reporting-guidelines/care/</a:t>
            </a:r>
            <a:endParaRPr/>
          </a:p>
        </p:txBody>
      </p:sp>
    </p:spTree>
  </p:cSld>
  <p:transition spd="slow">
    <p:fade/>
  </p:transition>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1" name="Picture 1" descr=""/>
          <p:cNvPicPr/>
          <p:nvPr/>
        </p:nvPicPr>
        <p:blipFill>
          <a:blip r:embed="rId1"/>
          <a:stretch/>
        </p:blipFill>
        <p:spPr>
          <a:xfrm>
            <a:off x="0" y="2232360"/>
            <a:ext cx="9143640" cy="2392920"/>
          </a:xfrm>
          <a:prstGeom prst="rect">
            <a:avLst/>
          </a:prstGeom>
          <a:ln>
            <a:noFill/>
          </a:ln>
        </p:spPr>
      </p:pic>
      <p:sp>
        <p:nvSpPr>
          <p:cNvPr id="252" name="CustomShape 1"/>
          <p:cNvSpPr/>
          <p:nvPr/>
        </p:nvSpPr>
        <p:spPr>
          <a:xfrm>
            <a:off x="2534760" y="150480"/>
            <a:ext cx="4513680" cy="577800"/>
          </a:xfrm>
          <a:prstGeom prst="rect">
            <a:avLst/>
          </a:prstGeom>
          <a:noFill/>
          <a:ln>
            <a:noFill/>
          </a:ln>
        </p:spPr>
        <p:style>
          <a:lnRef idx="0"/>
          <a:fillRef idx="0"/>
          <a:effectRef idx="0"/>
          <a:fontRef idx="minor"/>
        </p:style>
        <p:txBody>
          <a:bodyPr lIns="90000" rIns="90000" tIns="45000" bIns="45000"/>
          <a:p>
            <a:pPr>
              <a:lnSpc>
                <a:spcPct val="100000"/>
              </a:lnSpc>
            </a:pPr>
            <a:r>
              <a:rPr b="1" lang="en-IN" sz="3200" strike="noStrike">
                <a:solidFill>
                  <a:srgbClr val="ff0000"/>
                </a:solidFill>
                <a:latin typeface="Calibri"/>
              </a:rPr>
              <a:t>REPORTING GUIDELINES</a:t>
            </a:r>
            <a:endParaRPr/>
          </a:p>
        </p:txBody>
      </p:sp>
    </p:spTree>
  </p:cSld>
  <p:transition spd="slow">
    <p:fade/>
  </p:transition>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3" name="Picture 3" descr=""/>
          <p:cNvPicPr/>
          <p:nvPr/>
        </p:nvPicPr>
        <p:blipFill>
          <a:blip r:embed="rId1"/>
          <a:srcRect l="0" t="0" r="16668" b="0"/>
          <a:stretch/>
        </p:blipFill>
        <p:spPr>
          <a:xfrm>
            <a:off x="0" y="0"/>
            <a:ext cx="9143640" cy="6857640"/>
          </a:xfrm>
          <a:prstGeom prst="rect">
            <a:avLst/>
          </a:prstGeom>
          <a:ln>
            <a:noFill/>
          </a:ln>
        </p:spPr>
      </p:pic>
      <p:sp>
        <p:nvSpPr>
          <p:cNvPr id="254" name="CustomShape 1"/>
          <p:cNvSpPr/>
          <p:nvPr/>
        </p:nvSpPr>
        <p:spPr>
          <a:xfrm>
            <a:off x="3322080" y="5105520"/>
            <a:ext cx="5821560" cy="1309320"/>
          </a:xfrm>
          <a:prstGeom prst="rect">
            <a:avLst/>
          </a:prstGeom>
          <a:noFill/>
          <a:ln>
            <a:noFill/>
          </a:ln>
        </p:spPr>
        <p:style>
          <a:lnRef idx="0"/>
          <a:fillRef idx="0"/>
          <a:effectRef idx="0"/>
          <a:fontRef idx="minor"/>
        </p:style>
        <p:txBody>
          <a:bodyPr lIns="90000" rIns="90000" tIns="45000" bIns="45000"/>
          <a:p>
            <a:pPr algn="ctr">
              <a:lnSpc>
                <a:spcPct val="100000"/>
              </a:lnSpc>
            </a:pPr>
            <a:r>
              <a:rPr b="1" lang="en-IN" sz="8000" strike="noStrike">
                <a:solidFill>
                  <a:srgbClr val="ff0000"/>
                </a:solidFill>
                <a:latin typeface="Brush Script MT"/>
              </a:rPr>
              <a:t>Thank you!</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1981080" y="380880"/>
            <a:ext cx="487656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en-IN" sz="2800" strike="noStrike">
                <a:solidFill>
                  <a:srgbClr val="ff0000"/>
                </a:solidFill>
                <a:latin typeface="Arial"/>
              </a:rPr>
              <a:t>TYPES OF  KNOWLEDGE</a:t>
            </a:r>
            <a:endParaRPr/>
          </a:p>
        </p:txBody>
      </p:sp>
      <p:sp>
        <p:nvSpPr>
          <p:cNvPr id="151" name="CustomShape 2"/>
          <p:cNvSpPr/>
          <p:nvPr/>
        </p:nvSpPr>
        <p:spPr>
          <a:xfrm>
            <a:off x="2197080" y="1715040"/>
            <a:ext cx="4947120" cy="4380480"/>
          </a:xfrm>
          <a:prstGeom prst="ellipse">
            <a:avLst/>
          </a:prstGeom>
          <a:noFill/>
          <a:ln>
            <a:round/>
          </a:ln>
        </p:spPr>
        <p:style>
          <a:lnRef idx="2">
            <a:schemeClr val="accent1">
              <a:shade val="50000"/>
            </a:schemeClr>
          </a:lnRef>
          <a:fillRef idx="1">
            <a:schemeClr val="accent1"/>
          </a:fillRef>
          <a:effectRef idx="0">
            <a:schemeClr val="accent1"/>
          </a:effectRef>
          <a:fontRef idx="minor"/>
        </p:style>
      </p:sp>
      <p:sp>
        <p:nvSpPr>
          <p:cNvPr id="152" name="CustomShape 3"/>
          <p:cNvSpPr/>
          <p:nvPr/>
        </p:nvSpPr>
        <p:spPr>
          <a:xfrm>
            <a:off x="3388320" y="1371600"/>
            <a:ext cx="2381760" cy="858600"/>
          </a:xfrm>
          <a:prstGeom prst="roundRect">
            <a:avLst>
              <a:gd name="adj" fmla="val 16667"/>
            </a:avLst>
          </a:prstGeom>
          <a:gradFill>
            <a:gsLst>
              <a:gs pos="0">
                <a:srgbClr val="03d4a8"/>
              </a:gs>
              <a:gs pos="25000">
                <a:srgbClr val="21d6e0"/>
              </a:gs>
              <a:gs pos="75000">
                <a:srgbClr val="0087e6"/>
              </a:gs>
              <a:gs pos="100000">
                <a:srgbClr val="005cbf"/>
              </a:gs>
            </a:gsLst>
            <a:lin ang="5400000"/>
          </a:gra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IN" sz="2800" strike="noStrike">
                <a:solidFill>
                  <a:srgbClr val="ffffff"/>
                </a:solidFill>
                <a:latin typeface="Calibri"/>
              </a:rPr>
              <a:t>TRADITION</a:t>
            </a:r>
            <a:endParaRPr/>
          </a:p>
        </p:txBody>
      </p:sp>
      <p:sp>
        <p:nvSpPr>
          <p:cNvPr id="153" name="CustomShape 4"/>
          <p:cNvSpPr/>
          <p:nvPr/>
        </p:nvSpPr>
        <p:spPr>
          <a:xfrm>
            <a:off x="6045120" y="3003840"/>
            <a:ext cx="2565000" cy="858600"/>
          </a:xfrm>
          <a:prstGeom prst="roundRect">
            <a:avLst>
              <a:gd name="adj" fmla="val 16667"/>
            </a:avLst>
          </a:prstGeom>
          <a:gradFill>
            <a:gsLst>
              <a:gs pos="0">
                <a:srgbClr val="03d4a8"/>
              </a:gs>
              <a:gs pos="25000">
                <a:srgbClr val="21d6e0"/>
              </a:gs>
              <a:gs pos="75000">
                <a:srgbClr val="0087e6"/>
              </a:gs>
              <a:gs pos="100000">
                <a:srgbClr val="005cbf"/>
              </a:gs>
            </a:gsLst>
            <a:lin ang="8100000"/>
          </a:gra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IN" sz="2800" strike="noStrike">
                <a:solidFill>
                  <a:srgbClr val="ffffff"/>
                </a:solidFill>
                <a:latin typeface="Calibri"/>
              </a:rPr>
              <a:t>AUTHORITY</a:t>
            </a:r>
            <a:endParaRPr/>
          </a:p>
        </p:txBody>
      </p:sp>
      <p:sp>
        <p:nvSpPr>
          <p:cNvPr id="154" name="CustomShape 5"/>
          <p:cNvSpPr/>
          <p:nvPr/>
        </p:nvSpPr>
        <p:spPr>
          <a:xfrm>
            <a:off x="5403960" y="5236920"/>
            <a:ext cx="2015280" cy="858600"/>
          </a:xfrm>
          <a:prstGeom prst="roundRect">
            <a:avLst>
              <a:gd name="adj" fmla="val 16667"/>
            </a:avLst>
          </a:prstGeom>
          <a:gradFill>
            <a:gsLst>
              <a:gs pos="0">
                <a:srgbClr val="03d4a8"/>
              </a:gs>
              <a:gs pos="25000">
                <a:srgbClr val="21d6e0"/>
              </a:gs>
              <a:gs pos="75000">
                <a:srgbClr val="0087e6"/>
              </a:gs>
              <a:gs pos="100000">
                <a:srgbClr val="005cbf"/>
              </a:gs>
            </a:gsLst>
            <a:lin ang="8100000"/>
          </a:gra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IN" sz="2800" strike="noStrike">
                <a:solidFill>
                  <a:srgbClr val="ffffff"/>
                </a:solidFill>
                <a:latin typeface="Calibri"/>
              </a:rPr>
              <a:t>TRIAL &amp; ERROR</a:t>
            </a:r>
            <a:endParaRPr/>
          </a:p>
        </p:txBody>
      </p:sp>
      <p:sp>
        <p:nvSpPr>
          <p:cNvPr id="155" name="CustomShape 6"/>
          <p:cNvSpPr/>
          <p:nvPr/>
        </p:nvSpPr>
        <p:spPr>
          <a:xfrm>
            <a:off x="1295280" y="4979160"/>
            <a:ext cx="2565000" cy="858600"/>
          </a:xfrm>
          <a:prstGeom prst="roundRect">
            <a:avLst>
              <a:gd name="adj" fmla="val 16667"/>
            </a:avLst>
          </a:prstGeom>
          <a:gradFill>
            <a:gsLst>
              <a:gs pos="0">
                <a:srgbClr val="03d4a8"/>
              </a:gs>
              <a:gs pos="25000">
                <a:srgbClr val="21d6e0"/>
              </a:gs>
              <a:gs pos="75000">
                <a:srgbClr val="0087e6"/>
              </a:gs>
              <a:gs pos="100000">
                <a:srgbClr val="005cbf"/>
              </a:gs>
            </a:gsLst>
            <a:lin ang="8100000"/>
          </a:gra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IN" sz="2800" strike="noStrike">
                <a:solidFill>
                  <a:srgbClr val="ffffff"/>
                </a:solidFill>
                <a:latin typeface="Calibri"/>
              </a:rPr>
              <a:t>PERSONAL EXPERIENCE</a:t>
            </a:r>
            <a:endParaRPr/>
          </a:p>
        </p:txBody>
      </p:sp>
      <p:sp>
        <p:nvSpPr>
          <p:cNvPr id="156" name="CustomShape 7"/>
          <p:cNvSpPr/>
          <p:nvPr/>
        </p:nvSpPr>
        <p:spPr>
          <a:xfrm>
            <a:off x="1189440" y="2831760"/>
            <a:ext cx="2198520" cy="858600"/>
          </a:xfrm>
          <a:prstGeom prst="roundRect">
            <a:avLst>
              <a:gd name="adj" fmla="val 16667"/>
            </a:avLst>
          </a:prstGeom>
          <a:gradFill>
            <a:gsLst>
              <a:gs pos="0">
                <a:srgbClr val="03d4a8"/>
              </a:gs>
              <a:gs pos="25000">
                <a:srgbClr val="21d6e0"/>
              </a:gs>
              <a:gs pos="75000">
                <a:srgbClr val="0087e6"/>
              </a:gs>
              <a:gs pos="100000">
                <a:srgbClr val="005cbf"/>
              </a:gs>
            </a:gsLst>
            <a:lin ang="8100000"/>
          </a:gra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IN" sz="2800" strike="noStrike">
                <a:solidFill>
                  <a:srgbClr val="ffffff"/>
                </a:solidFill>
                <a:latin typeface="Calibri"/>
              </a:rPr>
              <a:t>RESEARCH</a:t>
            </a:r>
            <a:endParaRPr/>
          </a:p>
        </p:txBody>
      </p:sp>
    </p:spTree>
  </p:cSld>
  <p:transition spd="slow">
    <p:fade/>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457200" y="629640"/>
            <a:ext cx="8229240" cy="1142640"/>
          </a:xfrm>
          <a:prstGeom prst="rect">
            <a:avLst/>
          </a:prstGeom>
          <a:noFill/>
          <a:ln>
            <a:noFill/>
          </a:ln>
        </p:spPr>
        <p:txBody>
          <a:bodyPr anchor="ctr"/>
          <a:p>
            <a:pPr algn="ctr">
              <a:lnSpc>
                <a:spcPct val="100000"/>
              </a:lnSpc>
            </a:pPr>
            <a:r>
              <a:rPr b="1" lang="en-US" sz="3300" strike="noStrike">
                <a:solidFill>
                  <a:srgbClr val="000000"/>
                </a:solidFill>
                <a:latin typeface="Arial"/>
              </a:rPr>
              <a:t>Tradition</a:t>
            </a:r>
            <a:endParaRPr/>
          </a:p>
        </p:txBody>
      </p:sp>
      <p:sp>
        <p:nvSpPr>
          <p:cNvPr id="158" name="TextShape 2"/>
          <p:cNvSpPr txBox="1"/>
          <p:nvPr/>
        </p:nvSpPr>
        <p:spPr>
          <a:xfrm>
            <a:off x="228600" y="1371600"/>
            <a:ext cx="8686440" cy="5257440"/>
          </a:xfrm>
          <a:prstGeom prst="rect">
            <a:avLst/>
          </a:prstGeom>
          <a:noFill/>
          <a:ln>
            <a:noFill/>
          </a:ln>
        </p:spPr>
        <p:txBody>
          <a:bodyPr/>
          <a:p>
            <a:pPr lvl="1" algn="just">
              <a:lnSpc>
                <a:spcPct val="100000"/>
              </a:lnSpc>
              <a:buFont typeface="Arial"/>
              <a:buChar char="–"/>
            </a:pPr>
            <a:r>
              <a:rPr lang="en-US" sz="2100" strike="noStrike">
                <a:solidFill>
                  <a:srgbClr val="000000"/>
                </a:solidFill>
                <a:latin typeface="Arial"/>
              </a:rPr>
              <a:t>Tradition is what refers to longstanding, passed wisdom that occurs between or in communities.</a:t>
            </a:r>
            <a:endParaRPr/>
          </a:p>
          <a:p>
            <a:pPr lvl="1" algn="just">
              <a:lnSpc>
                <a:spcPct val="100000"/>
              </a:lnSpc>
              <a:buFont typeface="Arial"/>
              <a:buChar char="–"/>
            </a:pPr>
            <a:r>
              <a:rPr lang="en-US" sz="2100" strike="noStrike">
                <a:solidFill>
                  <a:srgbClr val="000000"/>
                </a:solidFill>
                <a:latin typeface="Arial"/>
              </a:rPr>
              <a:t>The concept of “</a:t>
            </a:r>
            <a:r>
              <a:rPr i="1" lang="en-US" sz="2100" strike="noStrike">
                <a:solidFill>
                  <a:srgbClr val="000000"/>
                </a:solidFill>
                <a:latin typeface="Arial"/>
              </a:rPr>
              <a:t>Guru-Shisya</a:t>
            </a:r>
            <a:r>
              <a:rPr lang="en-US" sz="2100" strike="noStrike">
                <a:solidFill>
                  <a:srgbClr val="000000"/>
                </a:solidFill>
                <a:latin typeface="Arial"/>
              </a:rPr>
              <a:t>”, “</a:t>
            </a:r>
            <a:r>
              <a:rPr i="1" lang="en-US" sz="2100" strike="noStrike">
                <a:solidFill>
                  <a:srgbClr val="000000"/>
                </a:solidFill>
                <a:latin typeface="Arial"/>
              </a:rPr>
              <a:t>Father-Son</a:t>
            </a:r>
            <a:r>
              <a:rPr lang="en-US" sz="2100" strike="noStrike">
                <a:solidFill>
                  <a:srgbClr val="000000"/>
                </a:solidFill>
                <a:latin typeface="Arial"/>
              </a:rPr>
              <a:t>” are the perfect examples of this type of knowledge.</a:t>
            </a:r>
            <a:endParaRPr/>
          </a:p>
          <a:p>
            <a:pPr lvl="1" algn="just">
              <a:lnSpc>
                <a:spcPct val="100000"/>
              </a:lnSpc>
              <a:buFont typeface="Arial"/>
              <a:buChar char="–"/>
            </a:pPr>
            <a:r>
              <a:rPr lang="en-US" sz="2100" strike="noStrike">
                <a:solidFill>
                  <a:srgbClr val="ff0000"/>
                </a:solidFill>
                <a:latin typeface="Arial"/>
              </a:rPr>
              <a:t>A majority of AYUSH practitioners are equipped with traditional use of Homoeopathy by virtue of knowledge imparted by the predecessor generations.</a:t>
            </a:r>
            <a:endParaRPr/>
          </a:p>
          <a:p>
            <a:pPr lvl="1" algn="just">
              <a:lnSpc>
                <a:spcPct val="100000"/>
              </a:lnSpc>
              <a:buFont typeface="Arial"/>
              <a:buChar char="–"/>
            </a:pPr>
            <a:r>
              <a:rPr lang="en-US" sz="2100" strike="noStrike">
                <a:solidFill>
                  <a:srgbClr val="0000ff"/>
                </a:solidFill>
                <a:latin typeface="Arial"/>
              </a:rPr>
              <a:t>It has been seen that knowledge passed on as traditional knowledge is poorly documented, for the reasons that it might be misused by others; and it must not be made public so easily.</a:t>
            </a:r>
            <a:endParaRPr/>
          </a:p>
        </p:txBody>
      </p:sp>
    </p:spTree>
  </p:cSld>
  <p:transition spd="slow">
    <p:fade/>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 name="TextShape 1"/>
          <p:cNvSpPr txBox="1"/>
          <p:nvPr/>
        </p:nvSpPr>
        <p:spPr>
          <a:xfrm>
            <a:off x="457200" y="629640"/>
            <a:ext cx="8229240" cy="1142640"/>
          </a:xfrm>
          <a:prstGeom prst="rect">
            <a:avLst/>
          </a:prstGeom>
          <a:noFill/>
          <a:ln>
            <a:noFill/>
          </a:ln>
        </p:spPr>
        <p:txBody>
          <a:bodyPr anchor="ctr"/>
          <a:p>
            <a:pPr algn="ctr">
              <a:lnSpc>
                <a:spcPct val="100000"/>
              </a:lnSpc>
            </a:pPr>
            <a:r>
              <a:rPr b="1" lang="en-US" sz="3300" strike="noStrike">
                <a:solidFill>
                  <a:srgbClr val="ff0000"/>
                </a:solidFill>
                <a:latin typeface="Arial"/>
              </a:rPr>
              <a:t>Personal Experience</a:t>
            </a:r>
            <a:endParaRPr/>
          </a:p>
        </p:txBody>
      </p:sp>
      <p:sp>
        <p:nvSpPr>
          <p:cNvPr id="160" name="TextShape 2"/>
          <p:cNvSpPr txBox="1"/>
          <p:nvPr/>
        </p:nvSpPr>
        <p:spPr>
          <a:xfrm>
            <a:off x="457200" y="1600200"/>
            <a:ext cx="8381520" cy="4952520"/>
          </a:xfrm>
          <a:prstGeom prst="rect">
            <a:avLst/>
          </a:prstGeom>
          <a:noFill/>
          <a:ln>
            <a:noFill/>
          </a:ln>
        </p:spPr>
        <p:txBody>
          <a:bodyPr/>
          <a:p>
            <a:pPr lvl="1" algn="just">
              <a:lnSpc>
                <a:spcPct val="100000"/>
              </a:lnSpc>
              <a:buFont typeface="Arial"/>
              <a:buChar char="–"/>
            </a:pPr>
            <a:r>
              <a:rPr lang="en-US" sz="2100" strike="noStrike">
                <a:solidFill>
                  <a:srgbClr val="000000"/>
                </a:solidFill>
                <a:latin typeface="Arial"/>
              </a:rPr>
              <a:t>The majority of AYUSH knowledge has been generated from personal experiences.</a:t>
            </a:r>
            <a:endParaRPr/>
          </a:p>
          <a:p>
            <a:pPr lvl="1" algn="just">
              <a:lnSpc>
                <a:spcPct val="100000"/>
              </a:lnSpc>
              <a:buFont typeface="Arial"/>
              <a:buChar char="–"/>
            </a:pPr>
            <a:r>
              <a:rPr lang="en-US" sz="2100" strike="noStrike">
                <a:solidFill>
                  <a:srgbClr val="ff0000"/>
                </a:solidFill>
                <a:latin typeface="Arial"/>
              </a:rPr>
              <a:t>This method is widely prevalent as it involves the accumulation of personal experience, free hand use of AYUSH, and recording of changes for future use.</a:t>
            </a:r>
            <a:endParaRPr/>
          </a:p>
          <a:p>
            <a:pPr lvl="1" algn="just">
              <a:lnSpc>
                <a:spcPct val="100000"/>
              </a:lnSpc>
              <a:buFont typeface="Arial"/>
              <a:buChar char="–"/>
            </a:pPr>
            <a:r>
              <a:rPr lang="en-US" sz="2100" strike="noStrike">
                <a:solidFill>
                  <a:srgbClr val="000000"/>
                </a:solidFill>
                <a:latin typeface="Arial"/>
              </a:rPr>
              <a:t>The domain is important as it involves the understanding of system intermingled with established experiences.</a:t>
            </a:r>
            <a:endParaRPr/>
          </a:p>
        </p:txBody>
      </p:sp>
    </p:spTree>
  </p:cSld>
  <p:transition spd="slow">
    <p:fade/>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TextShape 1"/>
          <p:cNvSpPr txBox="1"/>
          <p:nvPr/>
        </p:nvSpPr>
        <p:spPr>
          <a:xfrm>
            <a:off x="457200" y="629640"/>
            <a:ext cx="8229240" cy="1142640"/>
          </a:xfrm>
          <a:prstGeom prst="rect">
            <a:avLst/>
          </a:prstGeom>
          <a:noFill/>
          <a:ln>
            <a:noFill/>
          </a:ln>
        </p:spPr>
        <p:txBody>
          <a:bodyPr anchor="ctr"/>
          <a:p>
            <a:pPr algn="ctr">
              <a:lnSpc>
                <a:spcPct val="100000"/>
              </a:lnSpc>
            </a:pPr>
            <a:r>
              <a:rPr b="1" lang="en-US" sz="3300" strike="noStrike">
                <a:solidFill>
                  <a:srgbClr val="000000"/>
                </a:solidFill>
                <a:latin typeface="Arial"/>
              </a:rPr>
              <a:t>Authority</a:t>
            </a:r>
            <a:endParaRPr/>
          </a:p>
        </p:txBody>
      </p:sp>
      <p:sp>
        <p:nvSpPr>
          <p:cNvPr id="162" name="TextShape 2"/>
          <p:cNvSpPr txBox="1"/>
          <p:nvPr/>
        </p:nvSpPr>
        <p:spPr>
          <a:xfrm>
            <a:off x="457200" y="1600200"/>
            <a:ext cx="8381520" cy="4876560"/>
          </a:xfrm>
          <a:prstGeom prst="rect">
            <a:avLst/>
          </a:prstGeom>
          <a:noFill/>
          <a:ln>
            <a:noFill/>
          </a:ln>
        </p:spPr>
        <p:txBody>
          <a:bodyPr/>
          <a:p>
            <a:pPr lvl="1" algn="just">
              <a:lnSpc>
                <a:spcPct val="100000"/>
              </a:lnSpc>
              <a:buFont typeface="Arial"/>
              <a:buChar char="–"/>
            </a:pPr>
            <a:r>
              <a:rPr lang="en-US" sz="2100" strike="noStrike">
                <a:solidFill>
                  <a:srgbClr val="000000"/>
                </a:solidFill>
                <a:latin typeface="Arial"/>
              </a:rPr>
              <a:t>AYUSH systems has been an evidence and authority based science since inception.</a:t>
            </a:r>
            <a:endParaRPr/>
          </a:p>
          <a:p>
            <a:pPr lvl="1" algn="just">
              <a:lnSpc>
                <a:spcPct val="100000"/>
              </a:lnSpc>
              <a:buFont typeface="Arial"/>
              <a:buChar char="–"/>
            </a:pPr>
            <a:r>
              <a:rPr lang="en-US" sz="2100" strike="noStrike">
                <a:solidFill>
                  <a:srgbClr val="ff0000"/>
                </a:solidFill>
                <a:latin typeface="Arial"/>
              </a:rPr>
              <a:t>In the early era, various authorities made it famous by their personal experiences, transcendental knowledge and practical tips.</a:t>
            </a:r>
            <a:endParaRPr/>
          </a:p>
          <a:p>
            <a:pPr lvl="1" algn="just">
              <a:lnSpc>
                <a:spcPct val="100000"/>
              </a:lnSpc>
              <a:buFont typeface="Arial"/>
              <a:buChar char="–"/>
            </a:pPr>
            <a:r>
              <a:rPr lang="en-US" sz="2100" strike="noStrike">
                <a:solidFill>
                  <a:srgbClr val="000000"/>
                </a:solidFill>
                <a:latin typeface="Arial"/>
              </a:rPr>
              <a:t>The authoritative knowledge strengthened the system and motivated physicians/public to widely use AYUSH in day to day practice</a:t>
            </a:r>
            <a:endParaRPr/>
          </a:p>
          <a:p>
            <a:pPr lvl="1" algn="just">
              <a:lnSpc>
                <a:spcPct val="100000"/>
              </a:lnSpc>
              <a:buFont typeface="Arial"/>
              <a:buChar char="–"/>
            </a:pPr>
            <a:r>
              <a:rPr lang="en-US" sz="2100" strike="noStrike">
                <a:solidFill>
                  <a:srgbClr val="3366ff"/>
                </a:solidFill>
                <a:latin typeface="Arial"/>
              </a:rPr>
              <a:t>Such source of knowledge has been run for years in the form of books and articles.</a:t>
            </a:r>
            <a:endParaRPr/>
          </a:p>
          <a:p>
            <a:endParaRPr/>
          </a:p>
        </p:txBody>
      </p:sp>
    </p:spTree>
  </p:cSld>
  <p:transition spd="slow">
    <p:fade/>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457200" y="629640"/>
            <a:ext cx="8229240" cy="1142640"/>
          </a:xfrm>
          <a:prstGeom prst="rect">
            <a:avLst/>
          </a:prstGeom>
          <a:noFill/>
          <a:ln>
            <a:noFill/>
          </a:ln>
        </p:spPr>
        <p:txBody>
          <a:bodyPr anchor="ctr"/>
          <a:p>
            <a:pPr algn="ctr">
              <a:lnSpc>
                <a:spcPct val="100000"/>
              </a:lnSpc>
            </a:pPr>
            <a:r>
              <a:rPr b="1" lang="en-US" sz="3300" strike="noStrike">
                <a:solidFill>
                  <a:srgbClr val="000000"/>
                </a:solidFill>
                <a:latin typeface="Arial"/>
              </a:rPr>
              <a:t>Trial and Error</a:t>
            </a:r>
            <a:endParaRPr/>
          </a:p>
        </p:txBody>
      </p:sp>
      <p:sp>
        <p:nvSpPr>
          <p:cNvPr id="164" name="TextShape 2"/>
          <p:cNvSpPr txBox="1"/>
          <p:nvPr/>
        </p:nvSpPr>
        <p:spPr>
          <a:xfrm>
            <a:off x="457200" y="1295280"/>
            <a:ext cx="8457840" cy="5333760"/>
          </a:xfrm>
          <a:prstGeom prst="rect">
            <a:avLst/>
          </a:prstGeom>
          <a:noFill/>
          <a:ln>
            <a:noFill/>
          </a:ln>
        </p:spPr>
        <p:txBody>
          <a:bodyPr/>
          <a:p>
            <a:endParaRPr/>
          </a:p>
          <a:p>
            <a:pPr lvl="1" algn="just">
              <a:lnSpc>
                <a:spcPct val="100000"/>
              </a:lnSpc>
              <a:buFont typeface="Arial"/>
              <a:buChar char="–"/>
            </a:pPr>
            <a:r>
              <a:rPr lang="en-US" sz="2100" strike="noStrike">
                <a:solidFill>
                  <a:srgbClr val="000000"/>
                </a:solidFill>
                <a:latin typeface="Arial"/>
              </a:rPr>
              <a:t>Trial and Error is what clinical experience is – </a:t>
            </a:r>
            <a:r>
              <a:rPr b="1" lang="en-US" sz="2100" strike="noStrike" u="sng">
                <a:solidFill>
                  <a:srgbClr val="ff0000"/>
                </a:solidFill>
                <a:latin typeface="Arial"/>
              </a:rPr>
              <a:t>True/False</a:t>
            </a:r>
            <a:endParaRPr/>
          </a:p>
          <a:p>
            <a:pPr lvl="1" algn="just">
              <a:lnSpc>
                <a:spcPct val="100000"/>
              </a:lnSpc>
              <a:buFont typeface="Arial"/>
              <a:buChar char="–"/>
            </a:pPr>
            <a:r>
              <a:rPr lang="en-US" sz="2100" strike="noStrike">
                <a:solidFill>
                  <a:srgbClr val="3366ff"/>
                </a:solidFill>
                <a:latin typeface="Arial"/>
              </a:rPr>
              <a:t>This method of knowledge generation involves usage of learned knowledge to arrive at a result after series of experiments at our own personal level.</a:t>
            </a:r>
            <a:endParaRPr/>
          </a:p>
          <a:p>
            <a:pPr lvl="1" algn="just">
              <a:lnSpc>
                <a:spcPct val="100000"/>
              </a:lnSpc>
              <a:buFont typeface="Arial"/>
              <a:buChar char="–"/>
            </a:pPr>
            <a:r>
              <a:rPr lang="en-US" sz="2100" strike="noStrike">
                <a:solidFill>
                  <a:srgbClr val="ff0000"/>
                </a:solidFill>
                <a:latin typeface="Arial"/>
              </a:rPr>
              <a:t>This may be one of the reasons why maximum new clinicians only use medicines that have been taught to them in their curriculum in initial years of practice, but gradually use more (and rare) remedies with the passage of time.</a:t>
            </a:r>
            <a:endParaRPr/>
          </a:p>
          <a:p>
            <a:endParaRPr/>
          </a:p>
        </p:txBody>
      </p:sp>
    </p:spTree>
  </p:cSld>
  <p:transition spd="slow">
    <p:fade/>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457200" y="629640"/>
            <a:ext cx="8229240" cy="1142640"/>
          </a:xfrm>
          <a:prstGeom prst="rect">
            <a:avLst/>
          </a:prstGeom>
          <a:noFill/>
          <a:ln>
            <a:noFill/>
          </a:ln>
        </p:spPr>
        <p:txBody>
          <a:bodyPr anchor="ctr"/>
          <a:p>
            <a:pPr algn="ctr">
              <a:lnSpc>
                <a:spcPct val="100000"/>
              </a:lnSpc>
            </a:pPr>
            <a:r>
              <a:rPr b="1" lang="en-US" sz="3300" strike="noStrike">
                <a:solidFill>
                  <a:srgbClr val="000000"/>
                </a:solidFill>
                <a:latin typeface="Arial"/>
              </a:rPr>
              <a:t>Research</a:t>
            </a:r>
            <a:endParaRPr/>
          </a:p>
        </p:txBody>
      </p:sp>
      <p:sp>
        <p:nvSpPr>
          <p:cNvPr id="166" name="TextShape 2"/>
          <p:cNvSpPr txBox="1"/>
          <p:nvPr/>
        </p:nvSpPr>
        <p:spPr>
          <a:xfrm>
            <a:off x="457200" y="1600200"/>
            <a:ext cx="8457840" cy="4952520"/>
          </a:xfrm>
          <a:prstGeom prst="rect">
            <a:avLst/>
          </a:prstGeom>
          <a:noFill/>
          <a:ln>
            <a:noFill/>
          </a:ln>
        </p:spPr>
        <p:txBody>
          <a:bodyPr/>
          <a:p>
            <a:endParaRPr/>
          </a:p>
          <a:p>
            <a:pPr lvl="1" algn="just">
              <a:lnSpc>
                <a:spcPct val="100000"/>
              </a:lnSpc>
              <a:buFont typeface="Arial"/>
              <a:buChar char="–"/>
            </a:pPr>
            <a:r>
              <a:rPr lang="en-US" sz="2100" strike="noStrike">
                <a:solidFill>
                  <a:srgbClr val="ff0000"/>
                </a:solidFill>
                <a:latin typeface="Arial"/>
              </a:rPr>
              <a:t>Research gives us new knowledge, and also verify the hypothesis.</a:t>
            </a:r>
            <a:endParaRPr/>
          </a:p>
          <a:p>
            <a:pPr lvl="1" algn="just">
              <a:lnSpc>
                <a:spcPct val="100000"/>
              </a:lnSpc>
              <a:buFont typeface="Arial"/>
              <a:buChar char="–"/>
            </a:pPr>
            <a:r>
              <a:rPr lang="en-US" sz="2100" strike="noStrike">
                <a:solidFill>
                  <a:srgbClr val="000000"/>
                </a:solidFill>
                <a:latin typeface="Arial"/>
              </a:rPr>
              <a:t>But how far the research knowledge is used in clinical homoeopathy, remains unclear.</a:t>
            </a:r>
            <a:endParaRPr/>
          </a:p>
          <a:p>
            <a:pPr lvl="1" algn="just">
              <a:lnSpc>
                <a:spcPct val="100000"/>
              </a:lnSpc>
              <a:buFont typeface="Arial"/>
              <a:buChar char="–"/>
            </a:pPr>
            <a:r>
              <a:rPr lang="en-US" sz="2100" strike="noStrike">
                <a:solidFill>
                  <a:srgbClr val="3366ff"/>
                </a:solidFill>
                <a:latin typeface="Arial"/>
              </a:rPr>
              <a:t>Knowledge generated from research may not always equal to application in clinical practices.</a:t>
            </a:r>
            <a:endParaRPr/>
          </a:p>
          <a:p>
            <a:pPr lvl="1" algn="just">
              <a:lnSpc>
                <a:spcPct val="100000"/>
              </a:lnSpc>
              <a:buFont typeface="Arial"/>
              <a:buChar char="–"/>
            </a:pPr>
            <a:r>
              <a:rPr lang="en-US" sz="2100" strike="noStrike">
                <a:solidFill>
                  <a:srgbClr val="ff0000"/>
                </a:solidFill>
                <a:latin typeface="Arial"/>
              </a:rPr>
              <a:t>This is the reason why we do not get clinical studies on the same theme on which research was undertaken and concluded.</a:t>
            </a:r>
            <a:endParaRPr/>
          </a:p>
        </p:txBody>
      </p:sp>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Theme1</Template>
  <TotalTime>1938</TotalTime>
  <Application>LibreOffice/4.4.2.2$Windows_x86 LibreOffice_project/c4c7d32d0d49397cad38d62472b0bc8acff48dd6</Application>
  <Paragraphs>204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2015-08-20T07:50:08Z</dcterms:created>
  <dc:creator>Hewlett-Packard Company</dc:creator>
  <dc:language>en-IN</dc:language>
  <cp:lastPrinted>2017-03-15T10:36:57Z</cp:lastPrinted>
  <dcterms:modified xsi:type="dcterms:W3CDTF">2017-03-23T10:46:22Z</dcterms:modified>
  <cp:revision>205</cp:revision>
  <dc:title>Homeopathy Medicine Strategy 2015-2024</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37</vt:i4>
  </property>
</Properties>
</file>